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2"/>
  </p:notesMasterIdLst>
  <p:sldIdLst>
    <p:sldId id="258" r:id="rId2"/>
    <p:sldId id="257" r:id="rId3"/>
    <p:sldId id="262" r:id="rId4"/>
    <p:sldId id="259" r:id="rId5"/>
    <p:sldId id="263" r:id="rId6"/>
    <p:sldId id="264" r:id="rId7"/>
    <p:sldId id="265" r:id="rId8"/>
    <p:sldId id="266" r:id="rId9"/>
    <p:sldId id="267" r:id="rId10"/>
    <p:sldId id="268" r:id="rId11"/>
    <p:sldId id="270" r:id="rId12"/>
    <p:sldId id="260" r:id="rId13"/>
    <p:sldId id="271" r:id="rId14"/>
    <p:sldId id="272" r:id="rId15"/>
    <p:sldId id="273" r:id="rId16"/>
    <p:sldId id="274" r:id="rId17"/>
    <p:sldId id="275" r:id="rId18"/>
    <p:sldId id="276" r:id="rId19"/>
    <p:sldId id="277" r:id="rId20"/>
    <p:sldId id="278"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Gabiana" initials="JG" lastIdx="1" clrIdx="0">
    <p:extLst>
      <p:ext uri="{19B8F6BF-5375-455C-9EA6-DF929625EA0E}">
        <p15:presenceInfo xmlns:p15="http://schemas.microsoft.com/office/powerpoint/2012/main" userId="S-1-5-21-1359549016-3167602908-1595876544-9100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1786" autoAdjust="0"/>
  </p:normalViewPr>
  <p:slideViewPr>
    <p:cSldViewPr snapToGrid="0">
      <p:cViewPr varScale="1">
        <p:scale>
          <a:sx n="84" d="100"/>
          <a:sy n="84" d="100"/>
        </p:scale>
        <p:origin x="157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4A5BC2-E483-4E58-BB45-E1B661C8EA98}" type="datetimeFigureOut">
              <a:rPr lang="en-NZ" smtClean="0"/>
              <a:t>2/07/2015</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BE6B6-2AE4-4D04-847E-E348199A9B9F}" type="slidenum">
              <a:rPr lang="en-NZ" smtClean="0"/>
              <a:t>‹#›</a:t>
            </a:fld>
            <a:endParaRPr lang="en-NZ"/>
          </a:p>
        </p:txBody>
      </p:sp>
    </p:spTree>
    <p:extLst>
      <p:ext uri="{BB962C8B-B14F-4D97-AF65-F5344CB8AC3E}">
        <p14:creationId xmlns:p14="http://schemas.microsoft.com/office/powerpoint/2010/main" val="14884230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4CFBE6B6-2AE4-4D04-847E-E348199A9B9F}" type="slidenum">
              <a:rPr lang="en-NZ" smtClean="0"/>
              <a:t>2</a:t>
            </a:fld>
            <a:endParaRPr lang="en-NZ"/>
          </a:p>
        </p:txBody>
      </p:sp>
    </p:spTree>
    <p:extLst>
      <p:ext uri="{BB962C8B-B14F-4D97-AF65-F5344CB8AC3E}">
        <p14:creationId xmlns:p14="http://schemas.microsoft.com/office/powerpoint/2010/main" val="9965489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aseline="0" dirty="0" smtClean="0"/>
              <a:t>This method is responsible for the game logic(stop player and boxes from going through walls, position of player, boxes, end of game, movements).</a:t>
            </a:r>
          </a:p>
          <a:p>
            <a:endParaRPr lang="en-NZ" baseline="0" dirty="0" smtClean="0"/>
          </a:p>
          <a:p>
            <a:r>
              <a:rPr lang="en-NZ" baseline="0" dirty="0" smtClean="0"/>
              <a:t>First I create a loop, which scans all the walls, boxes, targets on the map. If an instance of a class </a:t>
            </a:r>
            <a:r>
              <a:rPr lang="en-NZ" baseline="0" dirty="0" err="1" smtClean="0"/>
              <a:t>DrawWall</a:t>
            </a:r>
            <a:r>
              <a:rPr lang="en-NZ" baseline="0" dirty="0" smtClean="0"/>
              <a:t> is touching the player(the same position), then stop the player from moving, set the position of the player to initial position not the new position, redraw the player on the map. </a:t>
            </a:r>
          </a:p>
          <a:p>
            <a:endParaRPr lang="en-NZ" baseline="0" dirty="0" smtClean="0"/>
          </a:p>
          <a:p>
            <a:r>
              <a:rPr lang="en-NZ" baseline="0" dirty="0" smtClean="0"/>
              <a:t>And then go for another loop, which scans all the boxes on the map. If an instance of a box is touching the player and the player moves on a particular direction, then also move the box to that direction if its not touching  a wall or another box.</a:t>
            </a:r>
          </a:p>
          <a:p>
            <a:r>
              <a:rPr lang="en-NZ" baseline="0" dirty="0" smtClean="0"/>
              <a:t>Redraw all the elements affected on the map.</a:t>
            </a:r>
          </a:p>
          <a:p>
            <a:endParaRPr lang="en-NZ" baseline="0" dirty="0" smtClean="0"/>
          </a:p>
          <a:p>
            <a:r>
              <a:rPr lang="en-NZ" baseline="0" dirty="0" smtClean="0"/>
              <a:t>To make sure that the position of the elements </a:t>
            </a:r>
            <a:r>
              <a:rPr lang="en-NZ" b="1" baseline="0" dirty="0" smtClean="0"/>
              <a:t>matches exactly </a:t>
            </a:r>
            <a:r>
              <a:rPr lang="en-NZ" b="0" baseline="0" dirty="0" smtClean="0"/>
              <a:t>the position of other elements(player position, boxes, walls). I converted the variable float to a whole number(without the decimals). I used a method called </a:t>
            </a:r>
            <a:r>
              <a:rPr lang="en-NZ" b="1" baseline="0" dirty="0" smtClean="0"/>
              <a:t>ceil </a:t>
            </a:r>
            <a:r>
              <a:rPr lang="en-NZ" b="0" baseline="0" dirty="0" smtClean="0"/>
              <a:t>which is inherited from the Math class and converts the number to the higher value for example if number is 5.1 then it will convert it to 6. This allows elements to match exactly the position of others.</a:t>
            </a:r>
          </a:p>
        </p:txBody>
      </p:sp>
      <p:sp>
        <p:nvSpPr>
          <p:cNvPr id="4" name="Slide Number Placeholder 3"/>
          <p:cNvSpPr>
            <a:spLocks noGrp="1"/>
          </p:cNvSpPr>
          <p:nvPr>
            <p:ph type="sldNum" sz="quarter" idx="10"/>
          </p:nvPr>
        </p:nvSpPr>
        <p:spPr/>
        <p:txBody>
          <a:bodyPr/>
          <a:lstStyle/>
          <a:p>
            <a:fld id="{4CFBE6B6-2AE4-4D04-847E-E348199A9B9F}" type="slidenum">
              <a:rPr lang="en-NZ" smtClean="0"/>
              <a:t>11</a:t>
            </a:fld>
            <a:endParaRPr lang="en-NZ"/>
          </a:p>
        </p:txBody>
      </p:sp>
    </p:spTree>
    <p:extLst>
      <p:ext uri="{BB962C8B-B14F-4D97-AF65-F5344CB8AC3E}">
        <p14:creationId xmlns:p14="http://schemas.microsoft.com/office/powerpoint/2010/main" val="21313186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NZ" dirty="0" smtClean="0"/>
              <a:t>Click to play the video</a:t>
            </a:r>
          </a:p>
          <a:p>
            <a:endParaRPr lang="en-NZ" dirty="0"/>
          </a:p>
        </p:txBody>
      </p:sp>
      <p:sp>
        <p:nvSpPr>
          <p:cNvPr id="4" name="Slide Number Placeholder 3"/>
          <p:cNvSpPr>
            <a:spLocks noGrp="1"/>
          </p:cNvSpPr>
          <p:nvPr>
            <p:ph type="sldNum" sz="quarter" idx="10"/>
          </p:nvPr>
        </p:nvSpPr>
        <p:spPr/>
        <p:txBody>
          <a:bodyPr/>
          <a:lstStyle/>
          <a:p>
            <a:fld id="{4CFBE6B6-2AE4-4D04-847E-E348199A9B9F}" type="slidenum">
              <a:rPr lang="en-NZ" smtClean="0"/>
              <a:t>13</a:t>
            </a:fld>
            <a:endParaRPr lang="en-NZ"/>
          </a:p>
        </p:txBody>
      </p:sp>
    </p:spTree>
    <p:extLst>
      <p:ext uri="{BB962C8B-B14F-4D97-AF65-F5344CB8AC3E}">
        <p14:creationId xmlns:p14="http://schemas.microsoft.com/office/powerpoint/2010/main" val="184711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This code will get the users</a:t>
            </a:r>
            <a:r>
              <a:rPr lang="en-NZ" baseline="0" dirty="0" smtClean="0"/>
              <a:t> input for the width and height of the map, which then takes the data to another activity(the Edit map activity).</a:t>
            </a:r>
            <a:endParaRPr lang="en-NZ" dirty="0"/>
          </a:p>
        </p:txBody>
      </p:sp>
      <p:sp>
        <p:nvSpPr>
          <p:cNvPr id="4" name="Slide Number Placeholder 3"/>
          <p:cNvSpPr>
            <a:spLocks noGrp="1"/>
          </p:cNvSpPr>
          <p:nvPr>
            <p:ph type="sldNum" sz="quarter" idx="10"/>
          </p:nvPr>
        </p:nvSpPr>
        <p:spPr/>
        <p:txBody>
          <a:bodyPr/>
          <a:lstStyle/>
          <a:p>
            <a:fld id="{4CFBE6B6-2AE4-4D04-847E-E348199A9B9F}" type="slidenum">
              <a:rPr lang="en-NZ" smtClean="0"/>
              <a:t>14</a:t>
            </a:fld>
            <a:endParaRPr lang="en-NZ"/>
          </a:p>
        </p:txBody>
      </p:sp>
    </p:spTree>
    <p:extLst>
      <p:ext uri="{BB962C8B-B14F-4D97-AF65-F5344CB8AC3E}">
        <p14:creationId xmlns:p14="http://schemas.microsoft.com/office/powerpoint/2010/main" val="3002145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This</a:t>
            </a:r>
            <a:r>
              <a:rPr lang="en-NZ" baseline="0" dirty="0" smtClean="0"/>
              <a:t> code will clear all the cells array. And create and displays a map based on the characters on the screen(user input).</a:t>
            </a:r>
          </a:p>
          <a:p>
            <a:endParaRPr lang="en-NZ" baseline="0" dirty="0" smtClean="0"/>
          </a:p>
          <a:p>
            <a:r>
              <a:rPr lang="en-NZ" baseline="0" dirty="0" smtClean="0"/>
              <a:t>It will then get the data that the user input on the screen and be usable by other classes(Shapes class).</a:t>
            </a:r>
          </a:p>
          <a:p>
            <a:endParaRPr lang="en-NZ" baseline="0" dirty="0" smtClean="0"/>
          </a:p>
          <a:p>
            <a:r>
              <a:rPr lang="en-NZ" baseline="0" dirty="0" smtClean="0"/>
              <a:t>It will also set the Boolean variable called </a:t>
            </a:r>
            <a:r>
              <a:rPr lang="en-NZ" baseline="0" dirty="0" err="1" smtClean="0"/>
              <a:t>isGamemode</a:t>
            </a:r>
            <a:r>
              <a:rPr lang="en-NZ" baseline="0" dirty="0" smtClean="0"/>
              <a:t> to false, to tell the Shapes class that the user created a map and load only that map(not the default map).</a:t>
            </a:r>
            <a:endParaRPr lang="en-NZ" dirty="0"/>
          </a:p>
        </p:txBody>
      </p:sp>
      <p:sp>
        <p:nvSpPr>
          <p:cNvPr id="4" name="Slide Number Placeholder 3"/>
          <p:cNvSpPr>
            <a:spLocks noGrp="1"/>
          </p:cNvSpPr>
          <p:nvPr>
            <p:ph type="sldNum" sz="quarter" idx="10"/>
          </p:nvPr>
        </p:nvSpPr>
        <p:spPr/>
        <p:txBody>
          <a:bodyPr/>
          <a:lstStyle/>
          <a:p>
            <a:fld id="{4CFBE6B6-2AE4-4D04-847E-E348199A9B9F}" type="slidenum">
              <a:rPr lang="en-NZ" smtClean="0"/>
              <a:t>15</a:t>
            </a:fld>
            <a:endParaRPr lang="en-NZ"/>
          </a:p>
        </p:txBody>
      </p:sp>
    </p:spTree>
    <p:extLst>
      <p:ext uri="{BB962C8B-B14F-4D97-AF65-F5344CB8AC3E}">
        <p14:creationId xmlns:p14="http://schemas.microsoft.com/office/powerpoint/2010/main" val="3626540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This will set the map</a:t>
            </a:r>
            <a:r>
              <a:rPr lang="en-NZ" baseline="0" dirty="0" smtClean="0"/>
              <a:t> to either the default map or the map that the user created.</a:t>
            </a:r>
          </a:p>
          <a:p>
            <a:endParaRPr lang="en-NZ" baseline="0" dirty="0" smtClean="0"/>
          </a:p>
          <a:p>
            <a:r>
              <a:rPr lang="en-NZ" baseline="0" dirty="0" smtClean="0"/>
              <a:t>It will then set the global variables </a:t>
            </a:r>
            <a:r>
              <a:rPr lang="en-NZ" baseline="0" dirty="0" err="1" smtClean="0"/>
              <a:t>mapwidth</a:t>
            </a:r>
            <a:r>
              <a:rPr lang="en-NZ" baseline="0" dirty="0" smtClean="0"/>
              <a:t> and </a:t>
            </a:r>
            <a:r>
              <a:rPr lang="en-NZ" baseline="0" dirty="0" err="1" smtClean="0"/>
              <a:t>mapheight</a:t>
            </a:r>
            <a:r>
              <a:rPr lang="en-NZ" baseline="0" dirty="0" smtClean="0"/>
              <a:t>.</a:t>
            </a:r>
            <a:endParaRPr lang="en-NZ" dirty="0"/>
          </a:p>
        </p:txBody>
      </p:sp>
      <p:sp>
        <p:nvSpPr>
          <p:cNvPr id="4" name="Slide Number Placeholder 3"/>
          <p:cNvSpPr>
            <a:spLocks noGrp="1"/>
          </p:cNvSpPr>
          <p:nvPr>
            <p:ph type="sldNum" sz="quarter" idx="10"/>
          </p:nvPr>
        </p:nvSpPr>
        <p:spPr/>
        <p:txBody>
          <a:bodyPr/>
          <a:lstStyle/>
          <a:p>
            <a:fld id="{4CFBE6B6-2AE4-4D04-847E-E348199A9B9F}" type="slidenum">
              <a:rPr lang="en-NZ" smtClean="0"/>
              <a:t>16</a:t>
            </a:fld>
            <a:endParaRPr lang="en-NZ"/>
          </a:p>
        </p:txBody>
      </p:sp>
    </p:spTree>
    <p:extLst>
      <p:ext uri="{BB962C8B-B14F-4D97-AF65-F5344CB8AC3E}">
        <p14:creationId xmlns:p14="http://schemas.microsoft.com/office/powerpoint/2010/main" val="3069779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In Shapes</a:t>
            </a:r>
            <a:r>
              <a:rPr lang="en-NZ" baseline="0" dirty="0" smtClean="0"/>
              <a:t>.java class, I have a method called </a:t>
            </a:r>
            <a:r>
              <a:rPr lang="en-NZ" baseline="0" dirty="0" err="1" smtClean="0"/>
              <a:t>paintGrid</a:t>
            </a:r>
            <a:r>
              <a:rPr lang="en-NZ" baseline="0" dirty="0" smtClean="0"/>
              <a:t> (Canvas canvas) which has a parameter type Canvas. This method is responsible for creating different instances of cells(box, player, target, floor etc..) and storing all those instances on arrays list. I can then access each element of array and get the properties of a particular cell and then change the value of the property to move a </a:t>
            </a:r>
            <a:r>
              <a:rPr lang="en-NZ" baseline="0" dirty="0" err="1" smtClean="0"/>
              <a:t>a</a:t>
            </a:r>
            <a:r>
              <a:rPr lang="en-NZ" baseline="0" dirty="0" smtClean="0"/>
              <a:t> cell(player and boxes).</a:t>
            </a:r>
          </a:p>
          <a:p>
            <a:endParaRPr lang="en-NZ" baseline="0" dirty="0" smtClean="0"/>
          </a:p>
          <a:p>
            <a:r>
              <a:rPr lang="en-NZ" baseline="0" dirty="0" smtClean="0"/>
              <a:t>I have a global variable called </a:t>
            </a:r>
            <a:r>
              <a:rPr lang="en-NZ" baseline="0" dirty="0" err="1" smtClean="0"/>
              <a:t>mapwidth</a:t>
            </a:r>
            <a:r>
              <a:rPr lang="en-NZ" baseline="0" dirty="0" smtClean="0"/>
              <a:t> and </a:t>
            </a:r>
            <a:r>
              <a:rPr lang="en-NZ" baseline="0" dirty="0" err="1" smtClean="0"/>
              <a:t>mapheight</a:t>
            </a:r>
            <a:r>
              <a:rPr lang="en-NZ" baseline="0" dirty="0" smtClean="0"/>
              <a:t> which is the value of rows(width) and height(column).  I then made a condition which calculate the value of width and height of a cell(</a:t>
            </a:r>
            <a:r>
              <a:rPr lang="en-NZ" baseline="0" dirty="0" err="1" smtClean="0"/>
              <a:t>cellX</a:t>
            </a:r>
            <a:r>
              <a:rPr lang="en-NZ" baseline="0" dirty="0" smtClean="0"/>
              <a:t>, </a:t>
            </a:r>
            <a:r>
              <a:rPr lang="en-NZ" baseline="0" dirty="0" err="1" smtClean="0"/>
              <a:t>cellY</a:t>
            </a:r>
            <a:r>
              <a:rPr lang="en-NZ" baseline="0" dirty="0" smtClean="0"/>
              <a:t>); The size of a cell is very DYNAMIC, the size depends on how big the screen is and how big the map is, and all elements are calculated to fit the map perfectly on the screen.</a:t>
            </a:r>
          </a:p>
          <a:p>
            <a:endParaRPr lang="en-NZ" baseline="0" dirty="0" smtClean="0"/>
          </a:p>
          <a:p>
            <a:r>
              <a:rPr lang="en-NZ" baseline="0" dirty="0" smtClean="0"/>
              <a:t>If a substring on the variable map matches a particular character inside the method, for example it matches # which is wall , then it will make an instance of the </a:t>
            </a:r>
            <a:r>
              <a:rPr lang="en-NZ" baseline="0" dirty="0" err="1" smtClean="0"/>
              <a:t>DrawWall</a:t>
            </a:r>
            <a:r>
              <a:rPr lang="en-NZ" baseline="0" dirty="0" smtClean="0"/>
              <a:t> class and set properties of that instance, call the method </a:t>
            </a:r>
            <a:r>
              <a:rPr lang="en-NZ" baseline="0" dirty="0" err="1" smtClean="0"/>
              <a:t>drawBox</a:t>
            </a:r>
            <a:r>
              <a:rPr lang="en-NZ" baseline="0" dirty="0" smtClean="0"/>
              <a:t>, and store that new element to the </a:t>
            </a:r>
            <a:r>
              <a:rPr lang="en-NZ" baseline="0" dirty="0" err="1" smtClean="0"/>
              <a:t>allMyBoxes</a:t>
            </a:r>
            <a:r>
              <a:rPr lang="en-NZ" baseline="0" dirty="0" smtClean="0"/>
              <a:t> array.</a:t>
            </a:r>
          </a:p>
        </p:txBody>
      </p:sp>
      <p:sp>
        <p:nvSpPr>
          <p:cNvPr id="4" name="Slide Number Placeholder 3"/>
          <p:cNvSpPr>
            <a:spLocks noGrp="1"/>
          </p:cNvSpPr>
          <p:nvPr>
            <p:ph type="sldNum" sz="quarter" idx="10"/>
          </p:nvPr>
        </p:nvSpPr>
        <p:spPr/>
        <p:txBody>
          <a:bodyPr/>
          <a:lstStyle/>
          <a:p>
            <a:fld id="{4CFBE6B6-2AE4-4D04-847E-E348199A9B9F}" type="slidenum">
              <a:rPr lang="en-NZ" smtClean="0"/>
              <a:t>17</a:t>
            </a:fld>
            <a:endParaRPr lang="en-NZ"/>
          </a:p>
        </p:txBody>
      </p:sp>
    </p:spTree>
    <p:extLst>
      <p:ext uri="{BB962C8B-B14F-4D97-AF65-F5344CB8AC3E}">
        <p14:creationId xmlns:p14="http://schemas.microsoft.com/office/powerpoint/2010/main" val="20449522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This chunk</a:t>
            </a:r>
            <a:r>
              <a:rPr lang="en-NZ" baseline="0" dirty="0" smtClean="0"/>
              <a:t> of code is responsible for drawing the map on the </a:t>
            </a:r>
            <a:r>
              <a:rPr lang="en-NZ" baseline="0" dirty="0" err="1" smtClean="0"/>
              <a:t>center</a:t>
            </a:r>
            <a:r>
              <a:rPr lang="en-NZ" baseline="0" dirty="0" smtClean="0"/>
              <a:t>, no matter what the size of the map or the screen when rotated. This allows cells to be very dynamic.</a:t>
            </a:r>
          </a:p>
          <a:p>
            <a:endParaRPr lang="en-NZ" baseline="0" dirty="0" smtClean="0"/>
          </a:p>
          <a:p>
            <a:r>
              <a:rPr lang="en-NZ" baseline="0" dirty="0" smtClean="0"/>
              <a:t>First get the size of the screen using the </a:t>
            </a:r>
            <a:r>
              <a:rPr lang="en-NZ" baseline="0" dirty="0" err="1" smtClean="0"/>
              <a:t>getWidth</a:t>
            </a:r>
            <a:r>
              <a:rPr lang="en-NZ" baseline="0" dirty="0" smtClean="0"/>
              <a:t>() and </a:t>
            </a:r>
            <a:r>
              <a:rPr lang="en-NZ" baseline="0" dirty="0" err="1" smtClean="0"/>
              <a:t>getHeight</a:t>
            </a:r>
            <a:r>
              <a:rPr lang="en-NZ" baseline="0" dirty="0" smtClean="0"/>
              <a:t>() methods and then set them on a variable type float.</a:t>
            </a:r>
          </a:p>
          <a:p>
            <a:endParaRPr lang="en-NZ" baseline="0" dirty="0" smtClean="0"/>
          </a:p>
          <a:p>
            <a:r>
              <a:rPr lang="en-NZ" baseline="0" dirty="0" smtClean="0"/>
              <a:t>If the screen is portrait (not rotated), then set the width of the cell base on the width of the screen, otherwise base it other way around;</a:t>
            </a:r>
          </a:p>
          <a:p>
            <a:endParaRPr lang="en-NZ" baseline="0" dirty="0" smtClean="0"/>
          </a:p>
          <a:p>
            <a:r>
              <a:rPr lang="en-NZ" baseline="0" dirty="0" smtClean="0"/>
              <a:t>First calculate the middle of the screen(x) to get the value of </a:t>
            </a:r>
            <a:r>
              <a:rPr lang="en-NZ" baseline="0" dirty="0" err="1" smtClean="0"/>
              <a:t>cellX</a:t>
            </a:r>
            <a:r>
              <a:rPr lang="en-NZ" baseline="0" dirty="0" smtClean="0"/>
              <a:t>,  then calculate the middle(y) and add half of the height of the map to it based on the value of </a:t>
            </a:r>
            <a:r>
              <a:rPr lang="en-NZ" baseline="0" dirty="0" err="1" smtClean="0"/>
              <a:t>cellX</a:t>
            </a:r>
            <a:r>
              <a:rPr lang="en-NZ" baseline="0" dirty="0" smtClean="0"/>
              <a:t> to get the top left corner of the map.</a:t>
            </a:r>
          </a:p>
          <a:p>
            <a:endParaRPr lang="en-NZ" baseline="0" dirty="0" smtClean="0"/>
          </a:p>
          <a:p>
            <a:r>
              <a:rPr lang="en-NZ" baseline="0" dirty="0" smtClean="0"/>
              <a:t>Once you get the value of the </a:t>
            </a:r>
            <a:r>
              <a:rPr lang="en-NZ" b="1" baseline="0" dirty="0" smtClean="0"/>
              <a:t>top left corner position </a:t>
            </a:r>
            <a:r>
              <a:rPr lang="en-NZ" baseline="0" dirty="0" smtClean="0"/>
              <a:t>of the map, then you can put the map on the </a:t>
            </a:r>
            <a:r>
              <a:rPr lang="en-NZ" baseline="0" dirty="0" err="1" smtClean="0"/>
              <a:t>center</a:t>
            </a:r>
            <a:r>
              <a:rPr lang="en-NZ" baseline="0" dirty="0" smtClean="0"/>
              <a:t>.</a:t>
            </a:r>
          </a:p>
          <a:p>
            <a:endParaRPr lang="en-NZ" baseline="0" dirty="0" smtClean="0"/>
          </a:p>
          <a:p>
            <a:endParaRPr lang="en-NZ" baseline="0" dirty="0" smtClean="0"/>
          </a:p>
          <a:p>
            <a:endParaRPr lang="en-NZ" baseline="0" dirty="0" smtClean="0"/>
          </a:p>
          <a:p>
            <a:endParaRPr lang="en-NZ" dirty="0"/>
          </a:p>
        </p:txBody>
      </p:sp>
      <p:sp>
        <p:nvSpPr>
          <p:cNvPr id="4" name="Slide Number Placeholder 3"/>
          <p:cNvSpPr>
            <a:spLocks noGrp="1"/>
          </p:cNvSpPr>
          <p:nvPr>
            <p:ph type="sldNum" sz="quarter" idx="10"/>
          </p:nvPr>
        </p:nvSpPr>
        <p:spPr/>
        <p:txBody>
          <a:bodyPr/>
          <a:lstStyle/>
          <a:p>
            <a:fld id="{4CFBE6B6-2AE4-4D04-847E-E348199A9B9F}" type="slidenum">
              <a:rPr lang="en-NZ" smtClean="0"/>
              <a:t>18</a:t>
            </a:fld>
            <a:endParaRPr lang="en-NZ"/>
          </a:p>
        </p:txBody>
      </p:sp>
    </p:spTree>
    <p:extLst>
      <p:ext uri="{BB962C8B-B14F-4D97-AF65-F5344CB8AC3E}">
        <p14:creationId xmlns:p14="http://schemas.microsoft.com/office/powerpoint/2010/main" val="22197726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baseline="0" dirty="0" smtClean="0"/>
          </a:p>
          <a:p>
            <a:endParaRPr lang="en-NZ" baseline="0" dirty="0" smtClean="0"/>
          </a:p>
          <a:p>
            <a:endParaRPr lang="en-NZ" baseline="0" dirty="0" smtClean="0"/>
          </a:p>
          <a:p>
            <a:endParaRPr lang="en-NZ" dirty="0"/>
          </a:p>
        </p:txBody>
      </p:sp>
      <p:sp>
        <p:nvSpPr>
          <p:cNvPr id="4" name="Slide Number Placeholder 3"/>
          <p:cNvSpPr>
            <a:spLocks noGrp="1"/>
          </p:cNvSpPr>
          <p:nvPr>
            <p:ph type="sldNum" sz="quarter" idx="10"/>
          </p:nvPr>
        </p:nvSpPr>
        <p:spPr/>
        <p:txBody>
          <a:bodyPr/>
          <a:lstStyle/>
          <a:p>
            <a:fld id="{4CFBE6B6-2AE4-4D04-847E-E348199A9B9F}" type="slidenum">
              <a:rPr lang="en-NZ" smtClean="0"/>
              <a:t>19</a:t>
            </a:fld>
            <a:endParaRPr lang="en-NZ"/>
          </a:p>
        </p:txBody>
      </p:sp>
    </p:spTree>
    <p:extLst>
      <p:ext uri="{BB962C8B-B14F-4D97-AF65-F5344CB8AC3E}">
        <p14:creationId xmlns:p14="http://schemas.microsoft.com/office/powerpoint/2010/main" val="8091085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baseline="0" dirty="0" smtClean="0"/>
          </a:p>
          <a:p>
            <a:endParaRPr lang="en-NZ" baseline="0" dirty="0" smtClean="0"/>
          </a:p>
          <a:p>
            <a:endParaRPr lang="en-NZ" baseline="0" dirty="0" smtClean="0"/>
          </a:p>
          <a:p>
            <a:endParaRPr lang="en-NZ" dirty="0"/>
          </a:p>
        </p:txBody>
      </p:sp>
      <p:sp>
        <p:nvSpPr>
          <p:cNvPr id="4" name="Slide Number Placeholder 3"/>
          <p:cNvSpPr>
            <a:spLocks noGrp="1"/>
          </p:cNvSpPr>
          <p:nvPr>
            <p:ph type="sldNum" sz="quarter" idx="10"/>
          </p:nvPr>
        </p:nvSpPr>
        <p:spPr/>
        <p:txBody>
          <a:bodyPr/>
          <a:lstStyle/>
          <a:p>
            <a:fld id="{4CFBE6B6-2AE4-4D04-847E-E348199A9B9F}" type="slidenum">
              <a:rPr lang="en-NZ" smtClean="0"/>
              <a:t>20</a:t>
            </a:fld>
            <a:endParaRPr lang="en-NZ"/>
          </a:p>
        </p:txBody>
      </p:sp>
    </p:spTree>
    <p:extLst>
      <p:ext uri="{BB962C8B-B14F-4D97-AF65-F5344CB8AC3E}">
        <p14:creationId xmlns:p14="http://schemas.microsoft.com/office/powerpoint/2010/main" val="1615440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4CFBE6B6-2AE4-4D04-847E-E348199A9B9F}" type="slidenum">
              <a:rPr lang="en-NZ" smtClean="0"/>
              <a:t>3</a:t>
            </a:fld>
            <a:endParaRPr lang="en-NZ"/>
          </a:p>
        </p:txBody>
      </p:sp>
    </p:spTree>
    <p:extLst>
      <p:ext uri="{BB962C8B-B14F-4D97-AF65-F5344CB8AC3E}">
        <p14:creationId xmlns:p14="http://schemas.microsoft.com/office/powerpoint/2010/main" val="3890788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Click to play the video</a:t>
            </a:r>
            <a:endParaRPr lang="en-NZ" dirty="0"/>
          </a:p>
        </p:txBody>
      </p:sp>
      <p:sp>
        <p:nvSpPr>
          <p:cNvPr id="4" name="Slide Number Placeholder 3"/>
          <p:cNvSpPr>
            <a:spLocks noGrp="1"/>
          </p:cNvSpPr>
          <p:nvPr>
            <p:ph type="sldNum" sz="quarter" idx="10"/>
          </p:nvPr>
        </p:nvSpPr>
        <p:spPr/>
        <p:txBody>
          <a:bodyPr/>
          <a:lstStyle/>
          <a:p>
            <a:fld id="{4CFBE6B6-2AE4-4D04-847E-E348199A9B9F}" type="slidenum">
              <a:rPr lang="en-NZ" smtClean="0"/>
              <a:t>4</a:t>
            </a:fld>
            <a:endParaRPr lang="en-NZ"/>
          </a:p>
        </p:txBody>
      </p:sp>
    </p:spTree>
    <p:extLst>
      <p:ext uri="{BB962C8B-B14F-4D97-AF65-F5344CB8AC3E}">
        <p14:creationId xmlns:p14="http://schemas.microsoft.com/office/powerpoint/2010/main" val="1277897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In Shapes</a:t>
            </a:r>
            <a:r>
              <a:rPr lang="en-NZ" baseline="0" dirty="0" smtClean="0"/>
              <a:t>.java class, I have a method called </a:t>
            </a:r>
            <a:r>
              <a:rPr lang="en-NZ" baseline="0" dirty="0" err="1" smtClean="0"/>
              <a:t>paintGrid</a:t>
            </a:r>
            <a:r>
              <a:rPr lang="en-NZ" baseline="0" dirty="0" smtClean="0"/>
              <a:t> (Canvas canvas) which has a parameter type Canvas. This method is responsible for creating different instances of cells(box, player, target, floor etc..) and storing all those instances on arrays list. I can then access each element of array and get the properties of a particular cell and then change the value of the property to move a </a:t>
            </a:r>
            <a:r>
              <a:rPr lang="en-NZ" baseline="0" dirty="0" err="1" smtClean="0"/>
              <a:t>a</a:t>
            </a:r>
            <a:r>
              <a:rPr lang="en-NZ" baseline="0" dirty="0" smtClean="0"/>
              <a:t> cell(player and boxes).</a:t>
            </a:r>
          </a:p>
          <a:p>
            <a:endParaRPr lang="en-NZ" baseline="0" dirty="0" smtClean="0"/>
          </a:p>
          <a:p>
            <a:r>
              <a:rPr lang="en-NZ" baseline="0" dirty="0" smtClean="0"/>
              <a:t>I have a global variable called </a:t>
            </a:r>
            <a:r>
              <a:rPr lang="en-NZ" baseline="0" dirty="0" err="1" smtClean="0"/>
              <a:t>mapwidth</a:t>
            </a:r>
            <a:r>
              <a:rPr lang="en-NZ" baseline="0" dirty="0" smtClean="0"/>
              <a:t> and </a:t>
            </a:r>
            <a:r>
              <a:rPr lang="en-NZ" baseline="0" dirty="0" err="1" smtClean="0"/>
              <a:t>mapheight</a:t>
            </a:r>
            <a:r>
              <a:rPr lang="en-NZ" baseline="0" dirty="0" smtClean="0"/>
              <a:t> which is the value of rows(width) and height(column).  I then made a condition which calculate the value of width and height of a cell(</a:t>
            </a:r>
            <a:r>
              <a:rPr lang="en-NZ" baseline="0" dirty="0" err="1" smtClean="0"/>
              <a:t>cellX</a:t>
            </a:r>
            <a:r>
              <a:rPr lang="en-NZ" baseline="0" dirty="0" smtClean="0"/>
              <a:t>, </a:t>
            </a:r>
            <a:r>
              <a:rPr lang="en-NZ" baseline="0" dirty="0" err="1" smtClean="0"/>
              <a:t>cellY</a:t>
            </a:r>
            <a:r>
              <a:rPr lang="en-NZ" baseline="0" dirty="0" smtClean="0"/>
              <a:t>); The size of a cell is very DYNAMIC, the size depends on how big the screen is and how big the map is, and all elements are calculated to fit the map perfectly on the screen.</a:t>
            </a:r>
          </a:p>
          <a:p>
            <a:endParaRPr lang="en-NZ" baseline="0" dirty="0" smtClean="0"/>
          </a:p>
          <a:p>
            <a:r>
              <a:rPr lang="en-NZ" baseline="0" dirty="0" smtClean="0"/>
              <a:t>If a substring on the variable map matches a particular character inside the method, for example it matches # which is wall , then it will make an instance of the </a:t>
            </a:r>
            <a:r>
              <a:rPr lang="en-NZ" baseline="0" dirty="0" err="1" smtClean="0"/>
              <a:t>DrawWall</a:t>
            </a:r>
            <a:r>
              <a:rPr lang="en-NZ" baseline="0" dirty="0" smtClean="0"/>
              <a:t> class and set properties of that instance, call the method </a:t>
            </a:r>
            <a:r>
              <a:rPr lang="en-NZ" baseline="0" dirty="0" err="1" smtClean="0"/>
              <a:t>drawBox</a:t>
            </a:r>
            <a:r>
              <a:rPr lang="en-NZ" baseline="0" dirty="0" smtClean="0"/>
              <a:t>, and store that new element to the </a:t>
            </a:r>
            <a:r>
              <a:rPr lang="en-NZ" baseline="0" dirty="0" err="1" smtClean="0"/>
              <a:t>allMyBoxes</a:t>
            </a:r>
            <a:r>
              <a:rPr lang="en-NZ" baseline="0" dirty="0" smtClean="0"/>
              <a:t> array.</a:t>
            </a:r>
          </a:p>
          <a:p>
            <a:endParaRPr lang="en-NZ" dirty="0"/>
          </a:p>
        </p:txBody>
      </p:sp>
      <p:sp>
        <p:nvSpPr>
          <p:cNvPr id="4" name="Slide Number Placeholder 3"/>
          <p:cNvSpPr>
            <a:spLocks noGrp="1"/>
          </p:cNvSpPr>
          <p:nvPr>
            <p:ph type="sldNum" sz="quarter" idx="10"/>
          </p:nvPr>
        </p:nvSpPr>
        <p:spPr/>
        <p:txBody>
          <a:bodyPr/>
          <a:lstStyle/>
          <a:p>
            <a:fld id="{4CFBE6B6-2AE4-4D04-847E-E348199A9B9F}" type="slidenum">
              <a:rPr lang="en-NZ" smtClean="0"/>
              <a:t>5</a:t>
            </a:fld>
            <a:endParaRPr lang="en-NZ"/>
          </a:p>
        </p:txBody>
      </p:sp>
    </p:spTree>
    <p:extLst>
      <p:ext uri="{BB962C8B-B14F-4D97-AF65-F5344CB8AC3E}">
        <p14:creationId xmlns:p14="http://schemas.microsoft.com/office/powerpoint/2010/main" val="1340284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The last chunk of</a:t>
            </a:r>
            <a:r>
              <a:rPr lang="en-NZ" baseline="0" dirty="0" smtClean="0"/>
              <a:t> code at the bottom of the method is where it knows that a new line has been created because of the character “|”. It will then set the </a:t>
            </a:r>
            <a:r>
              <a:rPr lang="en-NZ" baseline="0" dirty="0" err="1" smtClean="0"/>
              <a:t>int</a:t>
            </a:r>
            <a:r>
              <a:rPr lang="en-NZ" baseline="0" dirty="0" smtClean="0"/>
              <a:t> ‘</a:t>
            </a:r>
            <a:r>
              <a:rPr lang="en-NZ" baseline="0" dirty="0" err="1" smtClean="0"/>
              <a:t>i</a:t>
            </a:r>
            <a:r>
              <a:rPr lang="en-NZ" baseline="0" dirty="0" smtClean="0"/>
              <a:t>’ variable one step back to compensate for the value that the new line made.</a:t>
            </a:r>
            <a:endParaRPr lang="en-NZ" dirty="0"/>
          </a:p>
        </p:txBody>
      </p:sp>
      <p:sp>
        <p:nvSpPr>
          <p:cNvPr id="4" name="Slide Number Placeholder 3"/>
          <p:cNvSpPr>
            <a:spLocks noGrp="1"/>
          </p:cNvSpPr>
          <p:nvPr>
            <p:ph type="sldNum" sz="quarter" idx="10"/>
          </p:nvPr>
        </p:nvSpPr>
        <p:spPr/>
        <p:txBody>
          <a:bodyPr/>
          <a:lstStyle/>
          <a:p>
            <a:fld id="{4CFBE6B6-2AE4-4D04-847E-E348199A9B9F}" type="slidenum">
              <a:rPr lang="en-NZ" smtClean="0"/>
              <a:t>6</a:t>
            </a:fld>
            <a:endParaRPr lang="en-NZ"/>
          </a:p>
        </p:txBody>
      </p:sp>
    </p:spTree>
    <p:extLst>
      <p:ext uri="{BB962C8B-B14F-4D97-AF65-F5344CB8AC3E}">
        <p14:creationId xmlns:p14="http://schemas.microsoft.com/office/powerpoint/2010/main" val="2753758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This chunk</a:t>
            </a:r>
            <a:r>
              <a:rPr lang="en-NZ" baseline="0" dirty="0" smtClean="0"/>
              <a:t> of code is responsible for drawing the map on the </a:t>
            </a:r>
            <a:r>
              <a:rPr lang="en-NZ" baseline="0" dirty="0" err="1" smtClean="0"/>
              <a:t>center</a:t>
            </a:r>
            <a:r>
              <a:rPr lang="en-NZ" baseline="0" dirty="0" smtClean="0"/>
              <a:t>, no matter what the size of the map or the screen. This allows cells to be very dynamic.</a:t>
            </a:r>
          </a:p>
          <a:p>
            <a:endParaRPr lang="en-NZ" baseline="0" dirty="0" smtClean="0"/>
          </a:p>
          <a:p>
            <a:r>
              <a:rPr lang="en-NZ" baseline="0" dirty="0" smtClean="0"/>
              <a:t>First get the size of the screen using the </a:t>
            </a:r>
            <a:r>
              <a:rPr lang="en-NZ" baseline="0" dirty="0" err="1" smtClean="0"/>
              <a:t>getWidth</a:t>
            </a:r>
            <a:r>
              <a:rPr lang="en-NZ" baseline="0" dirty="0" smtClean="0"/>
              <a:t>() and </a:t>
            </a:r>
            <a:r>
              <a:rPr lang="en-NZ" baseline="0" dirty="0" err="1" smtClean="0"/>
              <a:t>getHeight</a:t>
            </a:r>
            <a:r>
              <a:rPr lang="en-NZ" baseline="0" dirty="0" smtClean="0"/>
              <a:t>() methods and then set them on a variable type float.</a:t>
            </a:r>
          </a:p>
          <a:p>
            <a:endParaRPr lang="en-NZ" baseline="0" dirty="0" smtClean="0"/>
          </a:p>
          <a:p>
            <a:r>
              <a:rPr lang="en-NZ" baseline="0" dirty="0" smtClean="0"/>
              <a:t>If the screen is portrait (not rotated), then set the width of the cell base on the width of the screen, otherwise base it other way around;</a:t>
            </a:r>
          </a:p>
          <a:p>
            <a:endParaRPr lang="en-NZ" baseline="0" dirty="0" smtClean="0"/>
          </a:p>
          <a:p>
            <a:r>
              <a:rPr lang="en-NZ" baseline="0" dirty="0" smtClean="0"/>
              <a:t>First calculate the middle of the screen(x) to get the value of </a:t>
            </a:r>
            <a:r>
              <a:rPr lang="en-NZ" baseline="0" dirty="0" err="1" smtClean="0"/>
              <a:t>cellX</a:t>
            </a:r>
            <a:r>
              <a:rPr lang="en-NZ" baseline="0" dirty="0" smtClean="0"/>
              <a:t>,  then calculate the middle(y) and add half of the height of the map to it based on the value of </a:t>
            </a:r>
            <a:r>
              <a:rPr lang="en-NZ" baseline="0" dirty="0" err="1" smtClean="0"/>
              <a:t>cellX</a:t>
            </a:r>
            <a:r>
              <a:rPr lang="en-NZ" baseline="0" dirty="0" smtClean="0"/>
              <a:t> to get the top left corner of the map.</a:t>
            </a:r>
          </a:p>
          <a:p>
            <a:endParaRPr lang="en-NZ" baseline="0" dirty="0" smtClean="0"/>
          </a:p>
          <a:p>
            <a:r>
              <a:rPr lang="en-NZ" baseline="0" dirty="0" smtClean="0"/>
              <a:t>Once you get the value of the </a:t>
            </a:r>
            <a:r>
              <a:rPr lang="en-NZ" b="1" baseline="0" dirty="0" smtClean="0"/>
              <a:t>top left corner position </a:t>
            </a:r>
            <a:r>
              <a:rPr lang="en-NZ" baseline="0" dirty="0" smtClean="0"/>
              <a:t>of the map, then you can put the map on the </a:t>
            </a:r>
            <a:r>
              <a:rPr lang="en-NZ" baseline="0" dirty="0" err="1" smtClean="0"/>
              <a:t>center</a:t>
            </a:r>
            <a:r>
              <a:rPr lang="en-NZ" baseline="0" dirty="0" smtClean="0"/>
              <a:t>.</a:t>
            </a:r>
          </a:p>
          <a:p>
            <a:endParaRPr lang="en-NZ" baseline="0" dirty="0" smtClean="0"/>
          </a:p>
          <a:p>
            <a:endParaRPr lang="en-NZ" baseline="0" dirty="0" smtClean="0"/>
          </a:p>
          <a:p>
            <a:endParaRPr lang="en-NZ" baseline="0" dirty="0" smtClean="0"/>
          </a:p>
          <a:p>
            <a:endParaRPr lang="en-NZ" dirty="0"/>
          </a:p>
        </p:txBody>
      </p:sp>
      <p:sp>
        <p:nvSpPr>
          <p:cNvPr id="4" name="Slide Number Placeholder 3"/>
          <p:cNvSpPr>
            <a:spLocks noGrp="1"/>
          </p:cNvSpPr>
          <p:nvPr>
            <p:ph type="sldNum" sz="quarter" idx="10"/>
          </p:nvPr>
        </p:nvSpPr>
        <p:spPr/>
        <p:txBody>
          <a:bodyPr/>
          <a:lstStyle/>
          <a:p>
            <a:fld id="{4CFBE6B6-2AE4-4D04-847E-E348199A9B9F}" type="slidenum">
              <a:rPr lang="en-NZ" smtClean="0"/>
              <a:t>7</a:t>
            </a:fld>
            <a:endParaRPr lang="en-NZ"/>
          </a:p>
        </p:txBody>
      </p:sp>
    </p:spTree>
    <p:extLst>
      <p:ext uri="{BB962C8B-B14F-4D97-AF65-F5344CB8AC3E}">
        <p14:creationId xmlns:p14="http://schemas.microsoft.com/office/powerpoint/2010/main" val="4120088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aseline="0" dirty="0" smtClean="0"/>
              <a:t>This are the Classes that I used to build the map and the game. I call all these Classes inside the Class Shapes.</a:t>
            </a:r>
          </a:p>
          <a:p>
            <a:endParaRPr lang="en-NZ" baseline="0" dirty="0" smtClean="0"/>
          </a:p>
          <a:p>
            <a:endParaRPr lang="en-NZ" baseline="0" dirty="0" smtClean="0"/>
          </a:p>
          <a:p>
            <a:endParaRPr lang="en-NZ" dirty="0"/>
          </a:p>
        </p:txBody>
      </p:sp>
      <p:sp>
        <p:nvSpPr>
          <p:cNvPr id="4" name="Slide Number Placeholder 3"/>
          <p:cNvSpPr>
            <a:spLocks noGrp="1"/>
          </p:cNvSpPr>
          <p:nvPr>
            <p:ph type="sldNum" sz="quarter" idx="10"/>
          </p:nvPr>
        </p:nvSpPr>
        <p:spPr/>
        <p:txBody>
          <a:bodyPr/>
          <a:lstStyle/>
          <a:p>
            <a:fld id="{4CFBE6B6-2AE4-4D04-847E-E348199A9B9F}" type="slidenum">
              <a:rPr lang="en-NZ" smtClean="0"/>
              <a:t>8</a:t>
            </a:fld>
            <a:endParaRPr lang="en-NZ"/>
          </a:p>
        </p:txBody>
      </p:sp>
    </p:spTree>
    <p:extLst>
      <p:ext uri="{BB962C8B-B14F-4D97-AF65-F5344CB8AC3E}">
        <p14:creationId xmlns:p14="http://schemas.microsoft.com/office/powerpoint/2010/main" val="2734495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aseline="0" dirty="0" smtClean="0"/>
              <a:t>This chunk of code are methods from Shape class.</a:t>
            </a:r>
          </a:p>
          <a:p>
            <a:endParaRPr lang="en-NZ" baseline="0" dirty="0" smtClean="0"/>
          </a:p>
          <a:p>
            <a:r>
              <a:rPr lang="en-NZ" baseline="0" dirty="0" smtClean="0"/>
              <a:t>Each method takes parameter type class and gets the property of an object created to be used in drawing the cell on the map.</a:t>
            </a:r>
          </a:p>
          <a:p>
            <a:endParaRPr lang="en-NZ" baseline="0" dirty="0" smtClean="0"/>
          </a:p>
          <a:p>
            <a:endParaRPr lang="en-NZ" baseline="0" dirty="0" smtClean="0"/>
          </a:p>
        </p:txBody>
      </p:sp>
      <p:sp>
        <p:nvSpPr>
          <p:cNvPr id="4" name="Slide Number Placeholder 3"/>
          <p:cNvSpPr>
            <a:spLocks noGrp="1"/>
          </p:cNvSpPr>
          <p:nvPr>
            <p:ph type="sldNum" sz="quarter" idx="10"/>
          </p:nvPr>
        </p:nvSpPr>
        <p:spPr/>
        <p:txBody>
          <a:bodyPr/>
          <a:lstStyle/>
          <a:p>
            <a:fld id="{4CFBE6B6-2AE4-4D04-847E-E348199A9B9F}" type="slidenum">
              <a:rPr lang="en-NZ" smtClean="0"/>
              <a:t>9</a:t>
            </a:fld>
            <a:endParaRPr lang="en-NZ"/>
          </a:p>
        </p:txBody>
      </p:sp>
    </p:spTree>
    <p:extLst>
      <p:ext uri="{BB962C8B-B14F-4D97-AF65-F5344CB8AC3E}">
        <p14:creationId xmlns:p14="http://schemas.microsoft.com/office/powerpoint/2010/main" val="343543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aseline="0" dirty="0" smtClean="0"/>
              <a:t>This method return a Boolean equal to false and automatically called when screen is touched. If screen is pressed on a particular direction, for example if the screen is touch on left,  the player with/without the box will go on left and call the </a:t>
            </a:r>
            <a:r>
              <a:rPr lang="en-NZ" baseline="0" dirty="0" err="1" smtClean="0"/>
              <a:t>GameLogic</a:t>
            </a:r>
            <a:r>
              <a:rPr lang="en-NZ" baseline="0" dirty="0" smtClean="0"/>
              <a:t>() method which calculate the new location of the player or/and the box if it is touching the player.</a:t>
            </a:r>
          </a:p>
          <a:p>
            <a:endParaRPr lang="en-NZ" baseline="0" dirty="0" smtClean="0"/>
          </a:p>
          <a:p>
            <a:r>
              <a:rPr lang="en-NZ" baseline="0" dirty="0" smtClean="0"/>
              <a:t>This method also assigned value to the initial position of the player on the map.</a:t>
            </a:r>
          </a:p>
          <a:p>
            <a:endParaRPr lang="en-NZ" baseline="0" dirty="0" smtClean="0"/>
          </a:p>
          <a:p>
            <a:r>
              <a:rPr lang="en-NZ" baseline="0" dirty="0" smtClean="0"/>
              <a:t>This method returns false to stop the method from continually moving the player when finger is on holding/touching  down  the screen. It allows the player to move one step per finger tap.</a:t>
            </a:r>
          </a:p>
        </p:txBody>
      </p:sp>
      <p:sp>
        <p:nvSpPr>
          <p:cNvPr id="4" name="Slide Number Placeholder 3"/>
          <p:cNvSpPr>
            <a:spLocks noGrp="1"/>
          </p:cNvSpPr>
          <p:nvPr>
            <p:ph type="sldNum" sz="quarter" idx="10"/>
          </p:nvPr>
        </p:nvSpPr>
        <p:spPr/>
        <p:txBody>
          <a:bodyPr/>
          <a:lstStyle/>
          <a:p>
            <a:fld id="{4CFBE6B6-2AE4-4D04-847E-E348199A9B9F}" type="slidenum">
              <a:rPr lang="en-NZ" smtClean="0"/>
              <a:t>10</a:t>
            </a:fld>
            <a:endParaRPr lang="en-NZ"/>
          </a:p>
        </p:txBody>
      </p:sp>
    </p:spTree>
    <p:extLst>
      <p:ext uri="{BB962C8B-B14F-4D97-AF65-F5344CB8AC3E}">
        <p14:creationId xmlns:p14="http://schemas.microsoft.com/office/powerpoint/2010/main" val="81538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7/2/2015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7/2/2015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7/2/2015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7/2/2015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7/2/2015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7/2/2015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7/2/2015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6.png"/><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png"/><Relationship Id="rId5" Type="http://schemas.openxmlformats.org/officeDocument/2006/relationships/image" Target="../media/image1.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NZ" dirty="0" smtClean="0"/>
              <a:t>PR282 JAVA SOKOBAN </a:t>
            </a:r>
            <a:endParaRPr lang="en-NZ" dirty="0"/>
          </a:p>
        </p:txBody>
      </p:sp>
      <p:sp>
        <p:nvSpPr>
          <p:cNvPr id="3" name="Subtitle 2"/>
          <p:cNvSpPr>
            <a:spLocks noGrp="1"/>
          </p:cNvSpPr>
          <p:nvPr>
            <p:ph type="subTitle" idx="1"/>
          </p:nvPr>
        </p:nvSpPr>
        <p:spPr/>
        <p:txBody>
          <a:bodyPr/>
          <a:lstStyle/>
          <a:p>
            <a:r>
              <a:rPr lang="en-NZ" dirty="0" smtClean="0"/>
              <a:t>JAMES GABIANA FINAL PRESENTATION</a:t>
            </a:r>
          </a:p>
          <a:p>
            <a:r>
              <a:rPr lang="en-NZ" dirty="0" smtClean="0"/>
              <a:t>STUDENT ID 11981342</a:t>
            </a:r>
            <a:endParaRPr lang="en-NZ"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307423" y="5655388"/>
            <a:ext cx="1005510" cy="1005510"/>
          </a:xfrm>
          <a:prstGeom prst="rect">
            <a:avLst/>
          </a:prstGeom>
        </p:spPr>
      </p:pic>
    </p:spTree>
    <p:extLst>
      <p:ext uri="{BB962C8B-B14F-4D97-AF65-F5344CB8AC3E}">
        <p14:creationId xmlns:p14="http://schemas.microsoft.com/office/powerpoint/2010/main" val="29900495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8389" y="330886"/>
            <a:ext cx="7449941" cy="1320800"/>
          </a:xfrm>
        </p:spPr>
        <p:txBody>
          <a:bodyPr>
            <a:normAutofit/>
          </a:bodyPr>
          <a:lstStyle/>
          <a:p>
            <a:r>
              <a:rPr lang="en-NZ" sz="2200" dirty="0" smtClean="0"/>
              <a:t>Code for Build a Controller, </a:t>
            </a:r>
            <a:r>
              <a:rPr lang="en-US" sz="2400" dirty="0"/>
              <a:t>have movement controls in each </a:t>
            </a:r>
            <a:r>
              <a:rPr lang="en-US" sz="2400" dirty="0" smtClean="0"/>
              <a:t>main direction </a:t>
            </a:r>
            <a:r>
              <a:rPr lang="en-US" sz="2400" dirty="0"/>
              <a:t>on screen elements must update in the model when updated on screen</a:t>
            </a:r>
            <a:endParaRPr lang="en-NZ" sz="2200"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02628" y="514385"/>
            <a:ext cx="1005510" cy="1005510"/>
          </a:xfrm>
          <a:prstGeom prst="rect">
            <a:avLst/>
          </a:prstGeom>
        </p:spPr>
      </p:pic>
      <p:sp>
        <p:nvSpPr>
          <p:cNvPr id="6" name="TextBox 5"/>
          <p:cNvSpPr txBox="1"/>
          <p:nvPr/>
        </p:nvSpPr>
        <p:spPr>
          <a:xfrm>
            <a:off x="3449774" y="1467020"/>
            <a:ext cx="3108960" cy="369332"/>
          </a:xfrm>
          <a:prstGeom prst="rect">
            <a:avLst/>
          </a:prstGeom>
          <a:noFill/>
        </p:spPr>
        <p:txBody>
          <a:bodyPr wrap="square" rtlCol="0">
            <a:spAutoFit/>
          </a:bodyPr>
          <a:lstStyle/>
          <a:p>
            <a:r>
              <a:rPr lang="en-NZ" b="1" dirty="0" smtClean="0"/>
              <a:t>These are my own code</a:t>
            </a:r>
            <a:endParaRPr lang="en-NZ" b="1" dirty="0"/>
          </a:p>
        </p:txBody>
      </p:sp>
      <p:pic>
        <p:nvPicPr>
          <p:cNvPr id="10" name="Content Placeholder 9"/>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034362" y="1836352"/>
            <a:ext cx="4955208" cy="4997821"/>
          </a:xfrm>
        </p:spPr>
      </p:pic>
    </p:spTree>
    <p:extLst>
      <p:ext uri="{BB962C8B-B14F-4D97-AF65-F5344CB8AC3E}">
        <p14:creationId xmlns:p14="http://schemas.microsoft.com/office/powerpoint/2010/main" val="16045158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8389" y="330886"/>
            <a:ext cx="7449941" cy="1320800"/>
          </a:xfrm>
        </p:spPr>
        <p:txBody>
          <a:bodyPr>
            <a:normAutofit fontScale="90000"/>
          </a:bodyPr>
          <a:lstStyle/>
          <a:p>
            <a:r>
              <a:rPr lang="en-NZ" sz="2200" dirty="0" smtClean="0"/>
              <a:t>Code for Build a Controller, </a:t>
            </a:r>
            <a:r>
              <a:rPr lang="en-US" sz="2400" dirty="0"/>
              <a:t>have movement controls in each </a:t>
            </a:r>
            <a:r>
              <a:rPr lang="en-US" sz="2400" dirty="0" smtClean="0"/>
              <a:t>main direction </a:t>
            </a:r>
            <a:r>
              <a:rPr lang="en-US" sz="2400" dirty="0"/>
              <a:t>on screen elements must update in the model when updated on </a:t>
            </a:r>
            <a:r>
              <a:rPr lang="en-US" sz="2400" dirty="0" smtClean="0"/>
              <a:t>screen continues….</a:t>
            </a:r>
            <a:endParaRPr lang="en-NZ" sz="2200" dirty="0"/>
          </a:p>
        </p:txBody>
      </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02628" y="514385"/>
            <a:ext cx="1005510" cy="1005510"/>
          </a:xfrm>
          <a:prstGeom prst="rect">
            <a:avLst/>
          </a:prstGeom>
        </p:spPr>
      </p:pic>
      <p:sp>
        <p:nvSpPr>
          <p:cNvPr id="6" name="TextBox 5"/>
          <p:cNvSpPr txBox="1"/>
          <p:nvPr/>
        </p:nvSpPr>
        <p:spPr>
          <a:xfrm>
            <a:off x="3449774" y="1467020"/>
            <a:ext cx="3108960" cy="369332"/>
          </a:xfrm>
          <a:prstGeom prst="rect">
            <a:avLst/>
          </a:prstGeom>
          <a:noFill/>
        </p:spPr>
        <p:txBody>
          <a:bodyPr wrap="square" rtlCol="0">
            <a:spAutoFit/>
          </a:bodyPr>
          <a:lstStyle/>
          <a:p>
            <a:r>
              <a:rPr lang="en-NZ" b="1" dirty="0" smtClean="0"/>
              <a:t>These are my own code</a:t>
            </a:r>
            <a:endParaRPr lang="en-NZ" b="1" dirty="0"/>
          </a:p>
        </p:txBody>
      </p:sp>
      <p:pic>
        <p:nvPicPr>
          <p:cNvPr id="5" name="Content Placeholder 4"/>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2271478" y="1749108"/>
            <a:ext cx="6141002" cy="4835831"/>
          </a:xfrm>
        </p:spPr>
      </p:pic>
      <p:pic>
        <p:nvPicPr>
          <p:cNvPr id="11" name="990C3C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286092" y="1944403"/>
            <a:ext cx="2071688" cy="3881437"/>
          </a:xfrm>
          <a:prstGeom prst="rect">
            <a:avLst/>
          </a:prstGeom>
        </p:spPr>
      </p:pic>
    </p:spTree>
    <p:extLst>
      <p:ext uri="{BB962C8B-B14F-4D97-AF65-F5344CB8AC3E}">
        <p14:creationId xmlns:p14="http://schemas.microsoft.com/office/powerpoint/2010/main" val="19530049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1"/>
                                        </p:tgtEl>
                                      </p:cBhvr>
                                    </p:cmd>
                                  </p:childTnLst>
                                </p:cTn>
                              </p:par>
                            </p:childTnLst>
                          </p:cTn>
                        </p:par>
                      </p:childTnLst>
                    </p:cTn>
                  </p:par>
                </p:childTnLst>
              </p:cTn>
              <p:nextCondLst>
                <p:cond evt="onClick" delay="0">
                  <p:tgtEl>
                    <p:spTgt spid="11"/>
                  </p:tgtEl>
                </p:cond>
              </p:nextCondLst>
            </p:seq>
            <p:video>
              <p:cMediaNode vol="80000">
                <p:cTn id="7" fill="hold" display="0">
                  <p:stCondLst>
                    <p:cond delay="indefinite"/>
                  </p:stCondLst>
                </p:cTn>
                <p:tgtEl>
                  <p:spTgt spid="11"/>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7165" y="417349"/>
            <a:ext cx="6055481" cy="1320800"/>
          </a:xfrm>
        </p:spPr>
        <p:txBody>
          <a:bodyPr/>
          <a:lstStyle/>
          <a:p>
            <a:pPr algn="ctr"/>
            <a:r>
              <a:rPr lang="en-NZ" dirty="0" smtClean="0"/>
              <a:t>Building the map(Designer)</a:t>
            </a:r>
            <a:r>
              <a:rPr lang="en-NZ" dirty="0"/>
              <a:t/>
            </a:r>
            <a:br>
              <a:rPr lang="en-NZ" dirty="0"/>
            </a:br>
            <a:r>
              <a:rPr lang="en-NZ" dirty="0" err="1"/>
              <a:t>MoSoCow</a:t>
            </a:r>
            <a:endParaRPr lang="en-NZ" dirty="0"/>
          </a:p>
        </p:txBody>
      </p: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374127" y="417349"/>
            <a:ext cx="1005510" cy="1005510"/>
          </a:xfrm>
          <a:prstGeom prst="rect">
            <a:avLst/>
          </a:prstGeom>
        </p:spPr>
      </p:pic>
      <p:sp>
        <p:nvSpPr>
          <p:cNvPr id="3" name="Rectangle 2"/>
          <p:cNvSpPr/>
          <p:nvPr/>
        </p:nvSpPr>
        <p:spPr>
          <a:xfrm>
            <a:off x="1374127" y="1594309"/>
            <a:ext cx="3455670" cy="4944174"/>
          </a:xfrm>
          <a:prstGeom prst="rect">
            <a:avLst/>
          </a:prstGeom>
        </p:spPr>
        <p:txBody>
          <a:bodyPr wrap="square">
            <a:spAutoFit/>
          </a:bodyPr>
          <a:lstStyle/>
          <a:p>
            <a:pPr>
              <a:lnSpc>
                <a:spcPct val="107000"/>
              </a:lnSpc>
              <a:spcBef>
                <a:spcPts val="1200"/>
              </a:spcBef>
              <a:spcAft>
                <a:spcPts val="0"/>
              </a:spcAft>
            </a:pPr>
            <a:r>
              <a:rPr lang="en-NZ" sz="1200" b="1" kern="0" dirty="0">
                <a:solidFill>
                  <a:srgbClr val="2E74B5"/>
                </a:solidFill>
                <a:latin typeface="Calibri Light" panose="020F0302020204030204" pitchFamily="34" charset="0"/>
                <a:ea typeface="SimSun" panose="02010600030101010101" pitchFamily="2" charset="-122"/>
                <a:cs typeface="Times New Roman" panose="02020603050405020304" pitchFamily="18" charset="0"/>
              </a:rPr>
              <a:t>Must Have:</a:t>
            </a:r>
          </a:p>
          <a:p>
            <a:pPr marL="342900" lvl="0" indent="-342900">
              <a:lnSpc>
                <a:spcPct val="107000"/>
              </a:lnSpc>
              <a:spcAft>
                <a:spcPts val="0"/>
              </a:spcAft>
              <a:buFont typeface="+mj-lt"/>
              <a:buAutoNum type="arabicPeriod"/>
            </a:pPr>
            <a:r>
              <a:rPr lang="en-NZ" sz="1200" dirty="0">
                <a:latin typeface="Calibri" panose="020F0502020204030204" pitchFamily="34" charset="0"/>
                <a:ea typeface="Calibri" panose="020F0502020204030204" pitchFamily="34" charset="0"/>
                <a:cs typeface="Times New Roman" panose="02020603050405020304" pitchFamily="18" charset="0"/>
              </a:rPr>
              <a:t>Can enter number into textbox to set height</a:t>
            </a:r>
          </a:p>
          <a:p>
            <a:pPr marL="342900" lvl="0" indent="-342900">
              <a:lnSpc>
                <a:spcPct val="107000"/>
              </a:lnSpc>
              <a:spcAft>
                <a:spcPts val="0"/>
              </a:spcAft>
              <a:buFont typeface="+mj-lt"/>
              <a:buAutoNum type="arabicPeriod"/>
            </a:pPr>
            <a:r>
              <a:rPr lang="en-NZ" sz="1200" dirty="0">
                <a:latin typeface="Calibri" panose="020F0502020204030204" pitchFamily="34" charset="0"/>
                <a:ea typeface="Calibri" panose="020F0502020204030204" pitchFamily="34" charset="0"/>
                <a:cs typeface="Times New Roman" panose="02020603050405020304" pitchFamily="18" charset="0"/>
              </a:rPr>
              <a:t>Can enter number into textbox to set width</a:t>
            </a:r>
          </a:p>
          <a:p>
            <a:pPr marL="342900" lvl="0" indent="-342900">
              <a:lnSpc>
                <a:spcPct val="107000"/>
              </a:lnSpc>
              <a:spcAft>
                <a:spcPts val="0"/>
              </a:spcAft>
              <a:buFont typeface="+mj-lt"/>
              <a:buAutoNum type="arabicPeriod"/>
            </a:pPr>
            <a:r>
              <a:rPr lang="en-NZ" sz="1200" dirty="0">
                <a:latin typeface="Calibri" panose="020F0502020204030204" pitchFamily="34" charset="0"/>
                <a:ea typeface="Calibri" panose="020F0502020204030204" pitchFamily="34" charset="0"/>
                <a:cs typeface="Times New Roman" panose="02020603050405020304" pitchFamily="18" charset="0"/>
              </a:rPr>
              <a:t>Click button to save map</a:t>
            </a:r>
          </a:p>
          <a:p>
            <a:pPr marL="342900" lvl="0" indent="-342900">
              <a:lnSpc>
                <a:spcPct val="107000"/>
              </a:lnSpc>
              <a:spcAft>
                <a:spcPts val="0"/>
              </a:spcAft>
              <a:buFont typeface="+mj-lt"/>
              <a:buAutoNum type="arabicPeriod"/>
            </a:pPr>
            <a:r>
              <a:rPr lang="en-NZ" sz="1200" dirty="0">
                <a:latin typeface="Calibri" panose="020F0502020204030204" pitchFamily="34" charset="0"/>
                <a:ea typeface="Calibri" panose="020F0502020204030204" pitchFamily="34" charset="0"/>
                <a:cs typeface="Times New Roman" panose="02020603050405020304" pitchFamily="18" charset="0"/>
              </a:rPr>
              <a:t>Click button to load map</a:t>
            </a:r>
          </a:p>
          <a:p>
            <a:pPr marL="342900" lvl="0" indent="-342900">
              <a:lnSpc>
                <a:spcPct val="107000"/>
              </a:lnSpc>
              <a:spcAft>
                <a:spcPts val="0"/>
              </a:spcAft>
              <a:buFont typeface="+mj-lt"/>
              <a:buAutoNum type="arabicPeriod"/>
            </a:pPr>
            <a:r>
              <a:rPr lang="en-NZ" sz="1200" dirty="0">
                <a:latin typeface="Calibri" panose="020F0502020204030204" pitchFamily="34" charset="0"/>
                <a:ea typeface="Calibri" panose="020F0502020204030204" pitchFamily="34" charset="0"/>
                <a:cs typeface="Times New Roman" panose="02020603050405020304" pitchFamily="18" charset="0"/>
              </a:rPr>
              <a:t>Click button to select tile</a:t>
            </a:r>
          </a:p>
          <a:p>
            <a:pPr marL="342900" lvl="0" indent="-342900">
              <a:lnSpc>
                <a:spcPct val="107000"/>
              </a:lnSpc>
              <a:spcAft>
                <a:spcPts val="0"/>
              </a:spcAft>
              <a:buFont typeface="+mj-lt"/>
              <a:buAutoNum type="arabicPeriod"/>
            </a:pPr>
            <a:r>
              <a:rPr lang="en-NZ" sz="1200" dirty="0">
                <a:latin typeface="Calibri" panose="020F0502020204030204" pitchFamily="34" charset="0"/>
                <a:ea typeface="Calibri" panose="020F0502020204030204" pitchFamily="34" charset="0"/>
                <a:cs typeface="Times New Roman" panose="02020603050405020304" pitchFamily="18" charset="0"/>
              </a:rPr>
              <a:t>Click on map to set cell</a:t>
            </a:r>
          </a:p>
          <a:p>
            <a:pPr marL="342900" lvl="0" indent="-342900">
              <a:lnSpc>
                <a:spcPct val="107000"/>
              </a:lnSpc>
              <a:spcAft>
                <a:spcPts val="0"/>
              </a:spcAft>
              <a:buFont typeface="+mj-lt"/>
              <a:buAutoNum type="arabicPeriod"/>
            </a:pPr>
            <a:r>
              <a:rPr lang="en-NZ" sz="1200" dirty="0">
                <a:latin typeface="Calibri" panose="020F0502020204030204" pitchFamily="34" charset="0"/>
                <a:ea typeface="Calibri" panose="020F0502020204030204" pitchFamily="34" charset="0"/>
                <a:cs typeface="Times New Roman" panose="02020603050405020304" pitchFamily="18" charset="0"/>
              </a:rPr>
              <a:t>Click button to create new map</a:t>
            </a:r>
          </a:p>
          <a:p>
            <a:pPr marL="342900" lvl="0" indent="-342900">
              <a:lnSpc>
                <a:spcPct val="107000"/>
              </a:lnSpc>
              <a:spcAft>
                <a:spcPts val="0"/>
              </a:spcAft>
              <a:buFont typeface="+mj-lt"/>
              <a:buAutoNum type="arabicPeriod"/>
            </a:pPr>
            <a:r>
              <a:rPr lang="en-NZ" sz="1200" dirty="0">
                <a:latin typeface="Calibri" panose="020F0502020204030204" pitchFamily="34" charset="0"/>
                <a:ea typeface="Calibri" panose="020F0502020204030204" pitchFamily="34" charset="0"/>
                <a:cs typeface="Times New Roman" panose="02020603050405020304" pitchFamily="18" charset="0"/>
              </a:rPr>
              <a:t>Swipe left to bring up menu</a:t>
            </a:r>
          </a:p>
          <a:p>
            <a:pPr marL="342900" lvl="0" indent="-342900">
              <a:lnSpc>
                <a:spcPct val="107000"/>
              </a:lnSpc>
              <a:spcAft>
                <a:spcPts val="0"/>
              </a:spcAft>
              <a:buFont typeface="+mj-lt"/>
              <a:buAutoNum type="arabicPeriod"/>
            </a:pPr>
            <a:r>
              <a:rPr lang="en-NZ" sz="1200" dirty="0">
                <a:latin typeface="Calibri" panose="020F0502020204030204" pitchFamily="34" charset="0"/>
                <a:ea typeface="Calibri" panose="020F0502020204030204" pitchFamily="34" charset="0"/>
                <a:cs typeface="Times New Roman" panose="02020603050405020304" pitchFamily="18" charset="0"/>
              </a:rPr>
              <a:t>Enter string into textbox to set map name</a:t>
            </a:r>
          </a:p>
          <a:p>
            <a:pPr marL="342900" lvl="0" indent="-342900">
              <a:lnSpc>
                <a:spcPct val="107000"/>
              </a:lnSpc>
              <a:spcAft>
                <a:spcPts val="800"/>
              </a:spcAft>
              <a:buFont typeface="+mj-lt"/>
              <a:buAutoNum type="arabicPeriod"/>
            </a:pPr>
            <a:r>
              <a:rPr lang="en-NZ" sz="1200" dirty="0">
                <a:latin typeface="Calibri" panose="020F0502020204030204" pitchFamily="34" charset="0"/>
                <a:ea typeface="Calibri" panose="020F0502020204030204" pitchFamily="34" charset="0"/>
                <a:cs typeface="Times New Roman" panose="02020603050405020304" pitchFamily="18" charset="0"/>
              </a:rPr>
              <a:t>Click button to wipe map</a:t>
            </a:r>
          </a:p>
          <a:p>
            <a:pPr>
              <a:lnSpc>
                <a:spcPct val="107000"/>
              </a:lnSpc>
              <a:spcBef>
                <a:spcPts val="1200"/>
              </a:spcBef>
              <a:spcAft>
                <a:spcPts val="0"/>
              </a:spcAft>
            </a:pPr>
            <a:r>
              <a:rPr lang="en-NZ" sz="1200" b="1" kern="0" dirty="0">
                <a:solidFill>
                  <a:srgbClr val="2E74B5"/>
                </a:solidFill>
                <a:latin typeface="Calibri Light" panose="020F0302020204030204" pitchFamily="34" charset="0"/>
                <a:ea typeface="SimSun" panose="02010600030101010101" pitchFamily="2" charset="-122"/>
                <a:cs typeface="Times New Roman" panose="02020603050405020304" pitchFamily="18" charset="0"/>
              </a:rPr>
              <a:t>Should Have:</a:t>
            </a:r>
          </a:p>
          <a:p>
            <a:pPr marL="342900" lvl="0" indent="-342900">
              <a:lnSpc>
                <a:spcPct val="107000"/>
              </a:lnSpc>
              <a:spcAft>
                <a:spcPts val="0"/>
              </a:spcAft>
              <a:buFont typeface="+mj-lt"/>
              <a:buAutoNum type="arabicPeriod"/>
            </a:pPr>
            <a:r>
              <a:rPr lang="en-NZ" sz="1200" dirty="0">
                <a:latin typeface="Calibri" panose="020F0502020204030204" pitchFamily="34" charset="0"/>
                <a:ea typeface="Calibri" panose="020F0502020204030204" pitchFamily="34" charset="0"/>
                <a:cs typeface="Times New Roman" panose="02020603050405020304" pitchFamily="18" charset="0"/>
              </a:rPr>
              <a:t>Drag to place multiple tiles</a:t>
            </a:r>
          </a:p>
          <a:p>
            <a:pPr marL="342900" lvl="0" indent="-342900">
              <a:lnSpc>
                <a:spcPct val="107000"/>
              </a:lnSpc>
              <a:spcAft>
                <a:spcPts val="0"/>
              </a:spcAft>
              <a:buFont typeface="+mj-lt"/>
              <a:buAutoNum type="arabicPeriod"/>
            </a:pPr>
            <a:r>
              <a:rPr lang="en-NZ" sz="1200" dirty="0">
                <a:latin typeface="Calibri" panose="020F0502020204030204" pitchFamily="34" charset="0"/>
                <a:ea typeface="Calibri" panose="020F0502020204030204" pitchFamily="34" charset="0"/>
                <a:cs typeface="Times New Roman" panose="02020603050405020304" pitchFamily="18" charset="0"/>
              </a:rPr>
              <a:t>Pinch to Zoom</a:t>
            </a:r>
          </a:p>
          <a:p>
            <a:pPr marL="342900" lvl="0" indent="-342900">
              <a:lnSpc>
                <a:spcPct val="107000"/>
              </a:lnSpc>
              <a:spcAft>
                <a:spcPts val="0"/>
              </a:spcAft>
              <a:buFont typeface="+mj-lt"/>
              <a:buAutoNum type="arabicPeriod"/>
            </a:pPr>
            <a:r>
              <a:rPr lang="en-NZ" sz="1200" dirty="0">
                <a:latin typeface="Calibri" panose="020F0502020204030204" pitchFamily="34" charset="0"/>
                <a:ea typeface="Calibri" panose="020F0502020204030204" pitchFamily="34" charset="0"/>
                <a:cs typeface="Times New Roman" panose="02020603050405020304" pitchFamily="18" charset="0"/>
              </a:rPr>
              <a:t>Confirms wiping of map</a:t>
            </a:r>
          </a:p>
          <a:p>
            <a:pPr marL="342900" lvl="0" indent="-342900">
              <a:lnSpc>
                <a:spcPct val="107000"/>
              </a:lnSpc>
              <a:spcAft>
                <a:spcPts val="0"/>
              </a:spcAft>
              <a:buFont typeface="+mj-lt"/>
              <a:buAutoNum type="arabicPeriod"/>
            </a:pPr>
            <a:r>
              <a:rPr lang="en-NZ" sz="1200" dirty="0">
                <a:latin typeface="Calibri" panose="020F0502020204030204" pitchFamily="34" charset="0"/>
                <a:ea typeface="Calibri" panose="020F0502020204030204" pitchFamily="34" charset="0"/>
                <a:cs typeface="Times New Roman" panose="02020603050405020304" pitchFamily="18" charset="0"/>
              </a:rPr>
              <a:t>Flip map on device orientation change</a:t>
            </a:r>
          </a:p>
          <a:p>
            <a:pPr marL="342900" lvl="0" indent="-342900">
              <a:lnSpc>
                <a:spcPct val="107000"/>
              </a:lnSpc>
              <a:spcAft>
                <a:spcPts val="800"/>
              </a:spcAft>
              <a:buFont typeface="+mj-lt"/>
              <a:buAutoNum type="arabicPeriod"/>
            </a:pPr>
            <a:r>
              <a:rPr lang="en-NZ" sz="1200" dirty="0">
                <a:latin typeface="Calibri" panose="020F0502020204030204" pitchFamily="34" charset="0"/>
                <a:ea typeface="Calibri" panose="020F0502020204030204" pitchFamily="34" charset="0"/>
                <a:cs typeface="Times New Roman" panose="02020603050405020304" pitchFamily="18" charset="0"/>
              </a:rPr>
              <a:t>Click button to check map is valid</a:t>
            </a:r>
          </a:p>
          <a:p>
            <a:pPr>
              <a:lnSpc>
                <a:spcPct val="107000"/>
              </a:lnSpc>
              <a:spcBef>
                <a:spcPts val="1200"/>
              </a:spcBef>
              <a:spcAft>
                <a:spcPts val="0"/>
              </a:spcAft>
            </a:pPr>
            <a:r>
              <a:rPr lang="en-NZ" sz="1200" b="1" kern="0" dirty="0">
                <a:solidFill>
                  <a:srgbClr val="2E74B5"/>
                </a:solidFill>
                <a:latin typeface="Calibri Light" panose="020F0302020204030204" pitchFamily="34" charset="0"/>
                <a:ea typeface="SimSun" panose="02010600030101010101" pitchFamily="2" charset="-122"/>
                <a:cs typeface="Times New Roman" panose="02020603050405020304" pitchFamily="18" charset="0"/>
              </a:rPr>
              <a:t>Could Have:</a:t>
            </a:r>
          </a:p>
          <a:p>
            <a:pPr marL="342900" lvl="0" indent="-342900">
              <a:lnSpc>
                <a:spcPct val="107000"/>
              </a:lnSpc>
              <a:spcAft>
                <a:spcPts val="0"/>
              </a:spcAft>
              <a:buFont typeface="+mj-lt"/>
              <a:buAutoNum type="arabicPeriod"/>
            </a:pPr>
            <a:r>
              <a:rPr lang="en-NZ" sz="1200" dirty="0">
                <a:latin typeface="Calibri" panose="020F0502020204030204" pitchFamily="34" charset="0"/>
                <a:ea typeface="Calibri" panose="020F0502020204030204" pitchFamily="34" charset="0"/>
                <a:cs typeface="Times New Roman" panose="02020603050405020304" pitchFamily="18" charset="0"/>
              </a:rPr>
              <a:t>Select theme (</a:t>
            </a:r>
            <a:r>
              <a:rPr lang="en-NZ" sz="1200" dirty="0" err="1">
                <a:latin typeface="Calibri" panose="020F0502020204030204" pitchFamily="34" charset="0"/>
                <a:ea typeface="Calibri" panose="020F0502020204030204" pitchFamily="34" charset="0"/>
                <a:cs typeface="Times New Roman" panose="02020603050405020304" pitchFamily="18" charset="0"/>
              </a:rPr>
              <a:t>Tileset</a:t>
            </a:r>
            <a:r>
              <a:rPr lang="en-NZ" sz="1200" dirty="0">
                <a:latin typeface="Calibri" panose="020F0502020204030204" pitchFamily="34" charset="0"/>
                <a:ea typeface="Calibri" panose="020F0502020204030204" pitchFamily="34" charset="0"/>
                <a:cs typeface="Times New Roman" panose="02020603050405020304" pitchFamily="18" charset="0"/>
              </a:rPr>
              <a:t>)</a:t>
            </a:r>
          </a:p>
          <a:p>
            <a:pPr marL="342900" lvl="0" indent="-342900">
              <a:lnSpc>
                <a:spcPct val="107000"/>
              </a:lnSpc>
              <a:spcAft>
                <a:spcPts val="0"/>
              </a:spcAft>
              <a:buFont typeface="+mj-lt"/>
              <a:buAutoNum type="arabicPeriod"/>
            </a:pPr>
            <a:r>
              <a:rPr lang="en-NZ" sz="1200" dirty="0">
                <a:latin typeface="Calibri" panose="020F0502020204030204" pitchFamily="34" charset="0"/>
                <a:ea typeface="Calibri" panose="020F0502020204030204" pitchFamily="34" charset="0"/>
                <a:cs typeface="Times New Roman" panose="02020603050405020304" pitchFamily="18" charset="0"/>
              </a:rPr>
              <a:t>Long press to show tile menu</a:t>
            </a:r>
          </a:p>
          <a:p>
            <a:pPr marL="342900" lvl="0" indent="-342900">
              <a:lnSpc>
                <a:spcPct val="107000"/>
              </a:lnSpc>
              <a:spcAft>
                <a:spcPts val="0"/>
              </a:spcAft>
              <a:buFont typeface="+mj-lt"/>
              <a:buAutoNum type="arabicPeriod"/>
            </a:pPr>
            <a:r>
              <a:rPr lang="en-NZ" sz="1200" dirty="0">
                <a:latin typeface="Calibri" panose="020F0502020204030204" pitchFamily="34" charset="0"/>
                <a:ea typeface="Calibri" panose="020F0502020204030204" pitchFamily="34" charset="0"/>
                <a:cs typeface="Times New Roman" panose="02020603050405020304" pitchFamily="18" charset="0"/>
              </a:rPr>
              <a:t>Shake to wipe map</a:t>
            </a:r>
          </a:p>
          <a:p>
            <a:pPr marL="342900" lvl="0" indent="-342900">
              <a:lnSpc>
                <a:spcPct val="107000"/>
              </a:lnSpc>
              <a:spcAft>
                <a:spcPts val="800"/>
              </a:spcAft>
              <a:buFont typeface="+mj-lt"/>
              <a:buAutoNum type="arabicPeriod"/>
            </a:pPr>
            <a:r>
              <a:rPr lang="en-NZ" sz="1200" dirty="0">
                <a:latin typeface="Calibri" panose="020F0502020204030204" pitchFamily="34" charset="0"/>
                <a:ea typeface="Calibri" panose="020F0502020204030204" pitchFamily="34" charset="0"/>
                <a:cs typeface="Times New Roman" panose="02020603050405020304" pitchFamily="18" charset="0"/>
              </a:rPr>
              <a:t>Click button to Undo last move</a:t>
            </a:r>
            <a:endParaRPr lang="en-NZ"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5523094" y="1743688"/>
            <a:ext cx="3455670" cy="2431307"/>
          </a:xfrm>
          <a:prstGeom prst="rect">
            <a:avLst/>
          </a:prstGeom>
          <a:solidFill>
            <a:schemeClr val="accent2">
              <a:lumMod val="40000"/>
              <a:lumOff val="60000"/>
            </a:schemeClr>
          </a:solidFill>
        </p:spPr>
        <p:txBody>
          <a:bodyPr wrap="square">
            <a:spAutoFit/>
          </a:bodyPr>
          <a:lstStyle/>
          <a:p>
            <a:pPr>
              <a:lnSpc>
                <a:spcPct val="107000"/>
              </a:lnSpc>
              <a:spcBef>
                <a:spcPts val="1200"/>
              </a:spcBef>
              <a:spcAft>
                <a:spcPts val="0"/>
              </a:spcAft>
            </a:pPr>
            <a:r>
              <a:rPr lang="en-NZ" b="1" kern="0" dirty="0" smtClean="0">
                <a:solidFill>
                  <a:srgbClr val="2E74B5"/>
                </a:solidFill>
                <a:latin typeface="Calibri Light" panose="020F0302020204030204" pitchFamily="34" charset="0"/>
                <a:ea typeface="SimSun" panose="02010600030101010101" pitchFamily="2" charset="-122"/>
                <a:cs typeface="Times New Roman" panose="02020603050405020304" pitchFamily="18" charset="0"/>
              </a:rPr>
              <a:t>What I Implemented</a:t>
            </a:r>
          </a:p>
          <a:p>
            <a:pPr>
              <a:lnSpc>
                <a:spcPct val="107000"/>
              </a:lnSpc>
              <a:spcBef>
                <a:spcPts val="1200"/>
              </a:spcBef>
              <a:spcAft>
                <a:spcPts val="0"/>
              </a:spcAft>
            </a:pPr>
            <a:r>
              <a:rPr lang="en-NZ" sz="1200" b="1" kern="0" dirty="0" smtClean="0">
                <a:solidFill>
                  <a:srgbClr val="2E74B5"/>
                </a:solidFill>
                <a:latin typeface="Calibri Light" panose="020F0302020204030204" pitchFamily="34" charset="0"/>
                <a:ea typeface="SimSun" panose="02010600030101010101" pitchFamily="2" charset="-122"/>
                <a:cs typeface="Times New Roman" panose="02020603050405020304" pitchFamily="18" charset="0"/>
              </a:rPr>
              <a:t>Must </a:t>
            </a:r>
            <a:r>
              <a:rPr lang="en-NZ" sz="1200" b="1" kern="0" dirty="0">
                <a:solidFill>
                  <a:srgbClr val="2E74B5"/>
                </a:solidFill>
                <a:latin typeface="Calibri Light" panose="020F0302020204030204" pitchFamily="34" charset="0"/>
                <a:ea typeface="SimSun" panose="02010600030101010101" pitchFamily="2" charset="-122"/>
                <a:cs typeface="Times New Roman" panose="02020603050405020304" pitchFamily="18" charset="0"/>
              </a:rPr>
              <a:t>Have</a:t>
            </a:r>
            <a:r>
              <a:rPr lang="en-NZ" sz="1200" b="1" kern="0" dirty="0" smtClean="0">
                <a:solidFill>
                  <a:srgbClr val="2E74B5"/>
                </a:solidFill>
                <a:latin typeface="Calibri Light" panose="020F0302020204030204" pitchFamily="34" charset="0"/>
                <a:ea typeface="SimSun" panose="02010600030101010101" pitchFamily="2" charset="-122"/>
                <a:cs typeface="Times New Roman" panose="02020603050405020304" pitchFamily="18" charset="0"/>
              </a:rPr>
              <a:t>: 4/10</a:t>
            </a:r>
            <a:endParaRPr lang="en-NZ" sz="1200" b="1" kern="0" dirty="0">
              <a:solidFill>
                <a:srgbClr val="2E74B5"/>
              </a:solidFill>
              <a:latin typeface="Calibri Light" panose="020F0302020204030204" pitchFamily="34" charset="0"/>
              <a:ea typeface="SimSun" panose="02010600030101010101" pitchFamily="2" charset="-122"/>
              <a:cs typeface="Times New Roman" panose="02020603050405020304" pitchFamily="18" charset="0"/>
            </a:endParaRPr>
          </a:p>
          <a:p>
            <a:pPr marL="342900" lvl="0" indent="-342900">
              <a:lnSpc>
                <a:spcPct val="107000"/>
              </a:lnSpc>
              <a:spcAft>
                <a:spcPts val="0"/>
              </a:spcAft>
              <a:buFont typeface="+mj-lt"/>
              <a:buAutoNum type="arabicPeriod"/>
            </a:pPr>
            <a:r>
              <a:rPr lang="en-NZ" sz="1200" dirty="0">
                <a:latin typeface="Calibri" panose="020F0502020204030204" pitchFamily="34" charset="0"/>
                <a:ea typeface="Calibri" panose="020F0502020204030204" pitchFamily="34" charset="0"/>
                <a:cs typeface="Times New Roman" panose="02020603050405020304" pitchFamily="18" charset="0"/>
              </a:rPr>
              <a:t>Can enter number into textbox to set height</a:t>
            </a:r>
          </a:p>
          <a:p>
            <a:pPr marL="342900" lvl="0" indent="-342900">
              <a:lnSpc>
                <a:spcPct val="107000"/>
              </a:lnSpc>
              <a:spcAft>
                <a:spcPts val="0"/>
              </a:spcAft>
              <a:buFont typeface="+mj-lt"/>
              <a:buAutoNum type="arabicPeriod"/>
            </a:pPr>
            <a:r>
              <a:rPr lang="en-NZ" sz="1200" dirty="0">
                <a:latin typeface="Calibri" panose="020F0502020204030204" pitchFamily="34" charset="0"/>
                <a:ea typeface="Calibri" panose="020F0502020204030204" pitchFamily="34" charset="0"/>
                <a:cs typeface="Times New Roman" panose="02020603050405020304" pitchFamily="18" charset="0"/>
              </a:rPr>
              <a:t>Can enter number into textbox to set width</a:t>
            </a:r>
          </a:p>
          <a:p>
            <a:pPr marL="342900" lvl="0" indent="-342900">
              <a:lnSpc>
                <a:spcPct val="107000"/>
              </a:lnSpc>
              <a:spcAft>
                <a:spcPts val="0"/>
              </a:spcAft>
              <a:buFont typeface="+mj-lt"/>
              <a:buAutoNum type="arabicPeriod"/>
            </a:pPr>
            <a:r>
              <a:rPr lang="en-NZ" sz="1200" dirty="0" smtClean="0">
                <a:latin typeface="Calibri" panose="020F0502020204030204" pitchFamily="34" charset="0"/>
                <a:ea typeface="Calibri" panose="020F0502020204030204" pitchFamily="34" charset="0"/>
                <a:cs typeface="Times New Roman" panose="02020603050405020304" pitchFamily="18" charset="0"/>
              </a:rPr>
              <a:t>Click </a:t>
            </a:r>
            <a:r>
              <a:rPr lang="en-NZ" sz="1200" dirty="0">
                <a:latin typeface="Calibri" panose="020F0502020204030204" pitchFamily="34" charset="0"/>
                <a:ea typeface="Calibri" panose="020F0502020204030204" pitchFamily="34" charset="0"/>
                <a:cs typeface="Times New Roman" panose="02020603050405020304" pitchFamily="18" charset="0"/>
              </a:rPr>
              <a:t>button to load map</a:t>
            </a:r>
          </a:p>
          <a:p>
            <a:pPr marL="342900" lvl="0" indent="-342900">
              <a:lnSpc>
                <a:spcPct val="107000"/>
              </a:lnSpc>
              <a:spcAft>
                <a:spcPts val="0"/>
              </a:spcAft>
              <a:buFont typeface="+mj-lt"/>
              <a:buAutoNum type="arabicPeriod"/>
            </a:pPr>
            <a:r>
              <a:rPr lang="en-NZ" sz="1200" dirty="0" smtClean="0">
                <a:latin typeface="Calibri" panose="020F0502020204030204" pitchFamily="34" charset="0"/>
                <a:ea typeface="Calibri" panose="020F0502020204030204" pitchFamily="34" charset="0"/>
                <a:cs typeface="Times New Roman" panose="02020603050405020304" pitchFamily="18" charset="0"/>
              </a:rPr>
              <a:t>Click </a:t>
            </a:r>
            <a:r>
              <a:rPr lang="en-NZ" sz="1200" dirty="0">
                <a:latin typeface="Calibri" panose="020F0502020204030204" pitchFamily="34" charset="0"/>
                <a:ea typeface="Calibri" panose="020F0502020204030204" pitchFamily="34" charset="0"/>
                <a:cs typeface="Times New Roman" panose="02020603050405020304" pitchFamily="18" charset="0"/>
              </a:rPr>
              <a:t>button to create new map</a:t>
            </a:r>
          </a:p>
          <a:p>
            <a:pPr>
              <a:lnSpc>
                <a:spcPct val="107000"/>
              </a:lnSpc>
              <a:spcBef>
                <a:spcPts val="1200"/>
              </a:spcBef>
              <a:spcAft>
                <a:spcPts val="0"/>
              </a:spcAft>
            </a:pPr>
            <a:r>
              <a:rPr lang="en-NZ" sz="1200" b="1" kern="0" dirty="0" smtClean="0">
                <a:solidFill>
                  <a:srgbClr val="2E74B5"/>
                </a:solidFill>
                <a:latin typeface="Calibri Light" panose="020F0302020204030204" pitchFamily="34" charset="0"/>
                <a:ea typeface="SimSun" panose="02010600030101010101" pitchFamily="2" charset="-122"/>
                <a:cs typeface="Times New Roman" panose="02020603050405020304" pitchFamily="18" charset="0"/>
              </a:rPr>
              <a:t>Should </a:t>
            </a:r>
            <a:r>
              <a:rPr lang="en-NZ" sz="1200" b="1" kern="0" dirty="0">
                <a:solidFill>
                  <a:srgbClr val="2E74B5"/>
                </a:solidFill>
                <a:latin typeface="Calibri Light" panose="020F0302020204030204" pitchFamily="34" charset="0"/>
                <a:ea typeface="SimSun" panose="02010600030101010101" pitchFamily="2" charset="-122"/>
                <a:cs typeface="Times New Roman" panose="02020603050405020304" pitchFamily="18" charset="0"/>
              </a:rPr>
              <a:t>Have</a:t>
            </a:r>
            <a:r>
              <a:rPr lang="en-NZ" sz="1200" b="1" kern="0" dirty="0" smtClean="0">
                <a:solidFill>
                  <a:srgbClr val="2E74B5"/>
                </a:solidFill>
                <a:latin typeface="Calibri Light" panose="020F0302020204030204" pitchFamily="34" charset="0"/>
                <a:ea typeface="SimSun" panose="02010600030101010101" pitchFamily="2" charset="-122"/>
                <a:cs typeface="Times New Roman" panose="02020603050405020304" pitchFamily="18" charset="0"/>
              </a:rPr>
              <a:t>: 1/5</a:t>
            </a:r>
            <a:endParaRPr lang="en-NZ" sz="1200" b="1" kern="0" dirty="0">
              <a:solidFill>
                <a:srgbClr val="2E74B5"/>
              </a:solidFill>
              <a:latin typeface="Calibri Light" panose="020F0302020204030204" pitchFamily="34" charset="0"/>
              <a:ea typeface="SimSun" panose="02010600030101010101" pitchFamily="2" charset="-122"/>
              <a:cs typeface="Times New Roman" panose="02020603050405020304" pitchFamily="18" charset="0"/>
            </a:endParaRPr>
          </a:p>
          <a:p>
            <a:pPr marL="342900" lvl="0" indent="-342900">
              <a:lnSpc>
                <a:spcPct val="107000"/>
              </a:lnSpc>
              <a:spcAft>
                <a:spcPts val="0"/>
              </a:spcAft>
              <a:buFont typeface="+mj-lt"/>
              <a:buAutoNum type="arabicPeriod"/>
            </a:pPr>
            <a:r>
              <a:rPr lang="en-NZ" sz="1200" dirty="0" smtClean="0">
                <a:latin typeface="Calibri" panose="020F0502020204030204" pitchFamily="34" charset="0"/>
                <a:ea typeface="Calibri" panose="020F0502020204030204" pitchFamily="34" charset="0"/>
                <a:cs typeface="Times New Roman" panose="02020603050405020304" pitchFamily="18" charset="0"/>
              </a:rPr>
              <a:t>Flip </a:t>
            </a:r>
            <a:r>
              <a:rPr lang="en-NZ" sz="1200" dirty="0">
                <a:latin typeface="Calibri" panose="020F0502020204030204" pitchFamily="34" charset="0"/>
                <a:ea typeface="Calibri" panose="020F0502020204030204" pitchFamily="34" charset="0"/>
                <a:cs typeface="Times New Roman" panose="02020603050405020304" pitchFamily="18" charset="0"/>
              </a:rPr>
              <a:t>map on device orientation </a:t>
            </a:r>
            <a:r>
              <a:rPr lang="en-NZ" sz="1200" dirty="0" smtClean="0">
                <a:latin typeface="Calibri" panose="020F0502020204030204" pitchFamily="34" charset="0"/>
                <a:ea typeface="Calibri" panose="020F0502020204030204" pitchFamily="34" charset="0"/>
                <a:cs typeface="Times New Roman" panose="02020603050405020304" pitchFamily="18" charset="0"/>
              </a:rPr>
              <a:t>change </a:t>
            </a:r>
            <a:endParaRPr lang="en-NZ"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200"/>
              </a:spcBef>
              <a:spcAft>
                <a:spcPts val="0"/>
              </a:spcAft>
            </a:pPr>
            <a:r>
              <a:rPr lang="en-NZ" sz="1200" b="1" kern="0" dirty="0" smtClean="0">
                <a:solidFill>
                  <a:srgbClr val="2E74B5"/>
                </a:solidFill>
                <a:latin typeface="Calibri Light" panose="020F0302020204030204" pitchFamily="34" charset="0"/>
                <a:ea typeface="SimSun" panose="02010600030101010101" pitchFamily="2" charset="-122"/>
                <a:cs typeface="Times New Roman" panose="02020603050405020304" pitchFamily="18" charset="0"/>
              </a:rPr>
              <a:t>Could </a:t>
            </a:r>
            <a:r>
              <a:rPr lang="en-NZ" sz="1200" b="1" kern="0" dirty="0">
                <a:solidFill>
                  <a:srgbClr val="2E74B5"/>
                </a:solidFill>
                <a:latin typeface="Calibri Light" panose="020F0302020204030204" pitchFamily="34" charset="0"/>
                <a:ea typeface="SimSun" panose="02010600030101010101" pitchFamily="2" charset="-122"/>
                <a:cs typeface="Times New Roman" panose="02020603050405020304" pitchFamily="18" charset="0"/>
              </a:rPr>
              <a:t>Have</a:t>
            </a:r>
            <a:r>
              <a:rPr lang="en-NZ" sz="1200" b="1" kern="0" dirty="0" smtClean="0">
                <a:solidFill>
                  <a:srgbClr val="2E74B5"/>
                </a:solidFill>
                <a:latin typeface="Calibri Light" panose="020F0302020204030204" pitchFamily="34" charset="0"/>
                <a:ea typeface="SimSun" panose="02010600030101010101" pitchFamily="2" charset="-122"/>
                <a:cs typeface="Times New Roman" panose="02020603050405020304" pitchFamily="18" charset="0"/>
              </a:rPr>
              <a:t>:</a:t>
            </a:r>
            <a:endParaRPr lang="en-NZ" sz="1200" b="1" kern="0" dirty="0">
              <a:solidFill>
                <a:srgbClr val="2E74B5"/>
              </a:solidFill>
              <a:latin typeface="Calibri Light" panose="020F03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2742764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7019" y="526206"/>
            <a:ext cx="5190066" cy="1320800"/>
          </a:xfrm>
        </p:spPr>
        <p:txBody>
          <a:bodyPr/>
          <a:lstStyle/>
          <a:p>
            <a:r>
              <a:rPr lang="en-NZ" dirty="0" smtClean="0"/>
              <a:t>Building the map Video</a:t>
            </a:r>
            <a:endParaRPr lang="en-NZ" dirty="0"/>
          </a:p>
        </p:txBody>
      </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374127" y="417349"/>
            <a:ext cx="1005510" cy="1005510"/>
          </a:xfrm>
          <a:prstGeom prst="rect">
            <a:avLst/>
          </a:prstGeom>
        </p:spPr>
      </p:pic>
      <p:pic>
        <p:nvPicPr>
          <p:cNvPr id="20" name="D008E1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616162" y="1351434"/>
            <a:ext cx="4991781" cy="4786791"/>
          </a:xfrm>
          <a:prstGeom prst="rect">
            <a:avLst/>
          </a:prstGeom>
        </p:spPr>
      </p:pic>
      <p:sp>
        <p:nvSpPr>
          <p:cNvPr id="23" name="TextBox 22"/>
          <p:cNvSpPr txBox="1"/>
          <p:nvPr/>
        </p:nvSpPr>
        <p:spPr>
          <a:xfrm>
            <a:off x="4353082" y="6359024"/>
            <a:ext cx="1217534" cy="369332"/>
          </a:xfrm>
          <a:prstGeom prst="rect">
            <a:avLst/>
          </a:prstGeom>
          <a:noFill/>
        </p:spPr>
        <p:txBody>
          <a:bodyPr wrap="square" rtlCol="0">
            <a:spAutoFit/>
          </a:bodyPr>
          <a:lstStyle/>
          <a:p>
            <a:r>
              <a:rPr lang="en-NZ" dirty="0" smtClean="0"/>
              <a:t>Click Play</a:t>
            </a:r>
            <a:endParaRPr lang="en-NZ" dirty="0"/>
          </a:p>
        </p:txBody>
      </p:sp>
    </p:spTree>
    <p:extLst>
      <p:ext uri="{BB962C8B-B14F-4D97-AF65-F5344CB8AC3E}">
        <p14:creationId xmlns:p14="http://schemas.microsoft.com/office/powerpoint/2010/main" val="20416685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0"/>
                                        </p:tgtEl>
                                      </p:cBhvr>
                                    </p:cmd>
                                  </p:childTnLst>
                                </p:cTn>
                              </p:par>
                            </p:childTnLst>
                          </p:cTn>
                        </p:par>
                      </p:childTnLst>
                    </p:cTn>
                  </p:par>
                </p:childTnLst>
              </p:cTn>
              <p:nextCondLst>
                <p:cond evt="onClick" delay="0">
                  <p:tgtEl>
                    <p:spTgt spid="20"/>
                  </p:tgtEl>
                </p:cond>
              </p:nextCondLst>
            </p:seq>
            <p:video>
              <p:cMediaNode vol="80000">
                <p:cTn id="7" fill="hold" display="0">
                  <p:stCondLst>
                    <p:cond delay="indefinite"/>
                  </p:stCondLst>
                </p:cTn>
                <p:tgtEl>
                  <p:spTgt spid="20"/>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7018" y="526206"/>
            <a:ext cx="6775571" cy="1320800"/>
          </a:xfrm>
        </p:spPr>
        <p:txBody>
          <a:bodyPr>
            <a:normAutofit/>
          </a:bodyPr>
          <a:lstStyle/>
          <a:p>
            <a:pPr lvl="0">
              <a:lnSpc>
                <a:spcPct val="107000"/>
              </a:lnSpc>
              <a:spcAft>
                <a:spcPts val="0"/>
              </a:spcAft>
            </a:pPr>
            <a:r>
              <a:rPr lang="en-NZ" sz="2000" dirty="0" smtClean="0"/>
              <a:t>Code for </a:t>
            </a:r>
            <a:r>
              <a:rPr lang="en-NZ" sz="2000" dirty="0">
                <a:latin typeface="Calibri" panose="020F0502020204030204" pitchFamily="34" charset="0"/>
                <a:ea typeface="Calibri" panose="020F0502020204030204" pitchFamily="34" charset="0"/>
                <a:cs typeface="Times New Roman" panose="02020603050405020304" pitchFamily="18" charset="0"/>
              </a:rPr>
              <a:t>Can enter number into textbox to set </a:t>
            </a:r>
            <a:r>
              <a:rPr lang="en-NZ" sz="2000" dirty="0" smtClean="0">
                <a:latin typeface="Calibri" panose="020F0502020204030204" pitchFamily="34" charset="0"/>
                <a:ea typeface="Calibri" panose="020F0502020204030204" pitchFamily="34" charset="0"/>
                <a:cs typeface="Times New Roman" panose="02020603050405020304" pitchFamily="18" charset="0"/>
              </a:rPr>
              <a:t>height,</a:t>
            </a:r>
            <a:r>
              <a:rPr lang="en-NZ" sz="2000" dirty="0">
                <a:latin typeface="Calibri" panose="020F0502020204030204" pitchFamily="34" charset="0"/>
                <a:ea typeface="Calibri" panose="020F0502020204030204" pitchFamily="34" charset="0"/>
                <a:cs typeface="Times New Roman" panose="02020603050405020304" pitchFamily="18" charset="0"/>
              </a:rPr>
              <a:t/>
            </a:r>
            <a:br>
              <a:rPr lang="en-NZ" sz="2000" dirty="0">
                <a:latin typeface="Calibri" panose="020F0502020204030204" pitchFamily="34" charset="0"/>
                <a:ea typeface="Calibri" panose="020F0502020204030204" pitchFamily="34" charset="0"/>
                <a:cs typeface="Times New Roman" panose="02020603050405020304" pitchFamily="18" charset="0"/>
              </a:rPr>
            </a:br>
            <a:r>
              <a:rPr lang="en-NZ" sz="2000" dirty="0">
                <a:latin typeface="Calibri" panose="020F0502020204030204" pitchFamily="34" charset="0"/>
                <a:ea typeface="Calibri" panose="020F0502020204030204" pitchFamily="34" charset="0"/>
                <a:cs typeface="Times New Roman" panose="02020603050405020304" pitchFamily="18" charset="0"/>
              </a:rPr>
              <a:t>Can enter number into textbox to set width</a:t>
            </a:r>
            <a:br>
              <a:rPr lang="en-NZ" sz="2000" dirty="0">
                <a:latin typeface="Calibri" panose="020F0502020204030204" pitchFamily="34" charset="0"/>
                <a:ea typeface="Calibri" panose="020F0502020204030204" pitchFamily="34" charset="0"/>
                <a:cs typeface="Times New Roman" panose="02020603050405020304" pitchFamily="18" charset="0"/>
              </a:rPr>
            </a:br>
            <a:endParaRPr lang="en-NZ" sz="2000"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374127" y="417349"/>
            <a:ext cx="1005510" cy="100551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1007" y="1658982"/>
            <a:ext cx="2381582" cy="3905795"/>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280" y="1847006"/>
            <a:ext cx="6230219" cy="3962953"/>
          </a:xfrm>
          <a:prstGeom prst="rect">
            <a:avLst/>
          </a:prstGeom>
        </p:spPr>
      </p:pic>
    </p:spTree>
    <p:extLst>
      <p:ext uri="{BB962C8B-B14F-4D97-AF65-F5344CB8AC3E}">
        <p14:creationId xmlns:p14="http://schemas.microsoft.com/office/powerpoint/2010/main" val="37797651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7018" y="526206"/>
            <a:ext cx="6775571" cy="1320800"/>
          </a:xfrm>
        </p:spPr>
        <p:txBody>
          <a:bodyPr>
            <a:normAutofit/>
          </a:bodyPr>
          <a:lstStyle/>
          <a:p>
            <a:pPr lvl="0">
              <a:lnSpc>
                <a:spcPct val="107000"/>
              </a:lnSpc>
              <a:spcAft>
                <a:spcPts val="0"/>
              </a:spcAft>
            </a:pPr>
            <a:r>
              <a:rPr lang="en-NZ" sz="2000" dirty="0" smtClean="0"/>
              <a:t>Code for </a:t>
            </a:r>
            <a:r>
              <a:rPr lang="en-NZ" sz="2000" dirty="0">
                <a:latin typeface="Calibri" panose="020F0502020204030204" pitchFamily="34" charset="0"/>
                <a:ea typeface="Calibri" panose="020F0502020204030204" pitchFamily="34" charset="0"/>
                <a:cs typeface="Times New Roman" panose="02020603050405020304" pitchFamily="18" charset="0"/>
              </a:rPr>
              <a:t>Click button to load </a:t>
            </a:r>
            <a:r>
              <a:rPr lang="en-NZ" sz="2000" dirty="0" smtClean="0">
                <a:latin typeface="Calibri" panose="020F0502020204030204" pitchFamily="34" charset="0"/>
                <a:ea typeface="Calibri" panose="020F0502020204030204" pitchFamily="34" charset="0"/>
                <a:cs typeface="Times New Roman" panose="02020603050405020304" pitchFamily="18" charset="0"/>
              </a:rPr>
              <a:t>map and to </a:t>
            </a:r>
            <a:r>
              <a:rPr lang="en-NZ" sz="2000" dirty="0">
                <a:latin typeface="Calibri" panose="020F0502020204030204" pitchFamily="34" charset="0"/>
                <a:ea typeface="Calibri" panose="020F0502020204030204" pitchFamily="34" charset="0"/>
                <a:cs typeface="Times New Roman" panose="02020603050405020304" pitchFamily="18" charset="0"/>
              </a:rPr>
              <a:t>create new map</a:t>
            </a:r>
            <a:br>
              <a:rPr lang="en-NZ" sz="2000" dirty="0">
                <a:latin typeface="Calibri" panose="020F0502020204030204" pitchFamily="34" charset="0"/>
                <a:ea typeface="Calibri" panose="020F0502020204030204" pitchFamily="34" charset="0"/>
                <a:cs typeface="Times New Roman" panose="02020603050405020304" pitchFamily="18" charset="0"/>
              </a:rPr>
            </a:br>
            <a:r>
              <a:rPr lang="en-NZ" sz="2000" dirty="0">
                <a:latin typeface="Calibri" panose="020F0502020204030204" pitchFamily="34" charset="0"/>
                <a:ea typeface="Calibri" panose="020F0502020204030204" pitchFamily="34" charset="0"/>
                <a:cs typeface="Times New Roman" panose="02020603050405020304" pitchFamily="18" charset="0"/>
              </a:rPr>
              <a:t/>
            </a:r>
            <a:br>
              <a:rPr lang="en-NZ" sz="2000" dirty="0">
                <a:latin typeface="Calibri" panose="020F0502020204030204" pitchFamily="34" charset="0"/>
                <a:ea typeface="Calibri" panose="020F0502020204030204" pitchFamily="34" charset="0"/>
                <a:cs typeface="Times New Roman" panose="02020603050405020304" pitchFamily="18" charset="0"/>
              </a:rPr>
            </a:br>
            <a:endParaRPr lang="en-NZ" sz="2000"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374127" y="417349"/>
            <a:ext cx="1005510" cy="100551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3481" y="1847006"/>
            <a:ext cx="2029108" cy="382005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6666" y="1070415"/>
            <a:ext cx="3107167" cy="5624700"/>
          </a:xfrm>
          <a:prstGeom prst="rect">
            <a:avLst/>
          </a:prstGeom>
        </p:spPr>
      </p:pic>
      <p:sp>
        <p:nvSpPr>
          <p:cNvPr id="7" name="Rectangle 6"/>
          <p:cNvSpPr/>
          <p:nvPr/>
        </p:nvSpPr>
        <p:spPr>
          <a:xfrm>
            <a:off x="6599974" y="1001940"/>
            <a:ext cx="2744662" cy="369332"/>
          </a:xfrm>
          <a:prstGeom prst="rect">
            <a:avLst/>
          </a:prstGeom>
        </p:spPr>
        <p:txBody>
          <a:bodyPr wrap="none">
            <a:spAutoFit/>
          </a:bodyPr>
          <a:lstStyle/>
          <a:p>
            <a:r>
              <a:rPr lang="en-NZ" b="1" dirty="0"/>
              <a:t>These are my own code</a:t>
            </a:r>
          </a:p>
        </p:txBody>
      </p:sp>
    </p:spTree>
    <p:extLst>
      <p:ext uri="{BB962C8B-B14F-4D97-AF65-F5344CB8AC3E}">
        <p14:creationId xmlns:p14="http://schemas.microsoft.com/office/powerpoint/2010/main" val="42908387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7018" y="526206"/>
            <a:ext cx="6775571" cy="1320800"/>
          </a:xfrm>
        </p:spPr>
        <p:txBody>
          <a:bodyPr>
            <a:normAutofit fontScale="90000"/>
          </a:bodyPr>
          <a:lstStyle/>
          <a:p>
            <a:pPr lvl="0">
              <a:lnSpc>
                <a:spcPct val="107000"/>
              </a:lnSpc>
              <a:spcAft>
                <a:spcPts val="0"/>
              </a:spcAft>
            </a:pPr>
            <a:r>
              <a:rPr lang="en-NZ" sz="2000" dirty="0" smtClean="0"/>
              <a:t>Code for </a:t>
            </a:r>
            <a:r>
              <a:rPr lang="en-NZ" sz="2000" dirty="0">
                <a:latin typeface="Calibri" panose="020F0502020204030204" pitchFamily="34" charset="0"/>
                <a:ea typeface="Calibri" panose="020F0502020204030204" pitchFamily="34" charset="0"/>
                <a:cs typeface="Times New Roman" panose="02020603050405020304" pitchFamily="18" charset="0"/>
              </a:rPr>
              <a:t>Click button to load </a:t>
            </a:r>
            <a:r>
              <a:rPr lang="en-NZ" sz="2000" dirty="0" smtClean="0">
                <a:latin typeface="Calibri" panose="020F0502020204030204" pitchFamily="34" charset="0"/>
                <a:ea typeface="Calibri" panose="020F0502020204030204" pitchFamily="34" charset="0"/>
                <a:cs typeface="Times New Roman" panose="02020603050405020304" pitchFamily="18" charset="0"/>
              </a:rPr>
              <a:t>map and to </a:t>
            </a:r>
            <a:r>
              <a:rPr lang="en-NZ" sz="2000" dirty="0">
                <a:latin typeface="Calibri" panose="020F0502020204030204" pitchFamily="34" charset="0"/>
                <a:ea typeface="Calibri" panose="020F0502020204030204" pitchFamily="34" charset="0"/>
                <a:cs typeface="Times New Roman" panose="02020603050405020304" pitchFamily="18" charset="0"/>
              </a:rPr>
              <a:t>create new </a:t>
            </a:r>
            <a:r>
              <a:rPr lang="en-NZ" sz="2000" dirty="0" smtClean="0">
                <a:latin typeface="Calibri" panose="020F0502020204030204" pitchFamily="34" charset="0"/>
                <a:ea typeface="Calibri" panose="020F0502020204030204" pitchFamily="34" charset="0"/>
                <a:cs typeface="Times New Roman" panose="02020603050405020304" pitchFamily="18" charset="0"/>
              </a:rPr>
              <a:t>map continues…</a:t>
            </a:r>
            <a:r>
              <a:rPr lang="en-NZ" sz="2000" dirty="0">
                <a:latin typeface="Calibri" panose="020F0502020204030204" pitchFamily="34" charset="0"/>
                <a:ea typeface="Calibri" panose="020F0502020204030204" pitchFamily="34" charset="0"/>
                <a:cs typeface="Times New Roman" panose="02020603050405020304" pitchFamily="18" charset="0"/>
              </a:rPr>
              <a:t/>
            </a:r>
            <a:br>
              <a:rPr lang="en-NZ" sz="2000" dirty="0">
                <a:latin typeface="Calibri" panose="020F0502020204030204" pitchFamily="34" charset="0"/>
                <a:ea typeface="Calibri" panose="020F0502020204030204" pitchFamily="34" charset="0"/>
                <a:cs typeface="Times New Roman" panose="02020603050405020304" pitchFamily="18" charset="0"/>
              </a:rPr>
            </a:br>
            <a:r>
              <a:rPr lang="en-NZ" sz="2000" dirty="0">
                <a:latin typeface="Calibri" panose="020F0502020204030204" pitchFamily="34" charset="0"/>
                <a:ea typeface="Calibri" panose="020F0502020204030204" pitchFamily="34" charset="0"/>
                <a:cs typeface="Times New Roman" panose="02020603050405020304" pitchFamily="18" charset="0"/>
              </a:rPr>
              <a:t/>
            </a:r>
            <a:br>
              <a:rPr lang="en-NZ" sz="2000" dirty="0">
                <a:latin typeface="Calibri" panose="020F0502020204030204" pitchFamily="34" charset="0"/>
                <a:ea typeface="Calibri" panose="020F0502020204030204" pitchFamily="34" charset="0"/>
                <a:cs typeface="Times New Roman" panose="02020603050405020304" pitchFamily="18" charset="0"/>
              </a:rPr>
            </a:br>
            <a:endParaRPr lang="en-NZ" sz="2000"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374127" y="417349"/>
            <a:ext cx="1005510" cy="1005510"/>
          </a:xfrm>
          <a:prstGeom prst="rect">
            <a:avLst/>
          </a:prstGeom>
        </p:spPr>
      </p:pic>
      <p:sp>
        <p:nvSpPr>
          <p:cNvPr id="7" name="Rectangle 6"/>
          <p:cNvSpPr/>
          <p:nvPr/>
        </p:nvSpPr>
        <p:spPr>
          <a:xfrm>
            <a:off x="6599974" y="1001940"/>
            <a:ext cx="2744662" cy="369332"/>
          </a:xfrm>
          <a:prstGeom prst="rect">
            <a:avLst/>
          </a:prstGeom>
        </p:spPr>
        <p:txBody>
          <a:bodyPr wrap="none">
            <a:spAutoFit/>
          </a:bodyPr>
          <a:lstStyle/>
          <a:p>
            <a:r>
              <a:rPr lang="en-NZ" b="1" dirty="0"/>
              <a:t>These are my own code</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8967" y="1688517"/>
            <a:ext cx="1991003" cy="3801005"/>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009" y="2436366"/>
            <a:ext cx="7220958" cy="1848108"/>
          </a:xfrm>
          <a:prstGeom prst="rect">
            <a:avLst/>
          </a:prstGeom>
        </p:spPr>
      </p:pic>
    </p:spTree>
    <p:extLst>
      <p:ext uri="{BB962C8B-B14F-4D97-AF65-F5344CB8AC3E}">
        <p14:creationId xmlns:p14="http://schemas.microsoft.com/office/powerpoint/2010/main" val="17571571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2637" y="491916"/>
            <a:ext cx="6775571" cy="1320800"/>
          </a:xfrm>
        </p:spPr>
        <p:txBody>
          <a:bodyPr>
            <a:normAutofit fontScale="90000"/>
          </a:bodyPr>
          <a:lstStyle/>
          <a:p>
            <a:pPr lvl="0">
              <a:lnSpc>
                <a:spcPct val="107000"/>
              </a:lnSpc>
              <a:spcAft>
                <a:spcPts val="0"/>
              </a:spcAft>
            </a:pPr>
            <a:r>
              <a:rPr lang="en-NZ" sz="2000" dirty="0" smtClean="0"/>
              <a:t>Code for </a:t>
            </a:r>
            <a:r>
              <a:rPr lang="en-NZ" sz="2000" dirty="0">
                <a:latin typeface="Calibri" panose="020F0502020204030204" pitchFamily="34" charset="0"/>
                <a:ea typeface="Calibri" panose="020F0502020204030204" pitchFamily="34" charset="0"/>
                <a:cs typeface="Times New Roman" panose="02020603050405020304" pitchFamily="18" charset="0"/>
              </a:rPr>
              <a:t>Click button to load </a:t>
            </a:r>
            <a:r>
              <a:rPr lang="en-NZ" sz="2000" dirty="0" smtClean="0">
                <a:latin typeface="Calibri" panose="020F0502020204030204" pitchFamily="34" charset="0"/>
                <a:ea typeface="Calibri" panose="020F0502020204030204" pitchFamily="34" charset="0"/>
                <a:cs typeface="Times New Roman" panose="02020603050405020304" pitchFamily="18" charset="0"/>
              </a:rPr>
              <a:t>map and to </a:t>
            </a:r>
            <a:r>
              <a:rPr lang="en-NZ" sz="2000" dirty="0">
                <a:latin typeface="Calibri" panose="020F0502020204030204" pitchFamily="34" charset="0"/>
                <a:ea typeface="Calibri" panose="020F0502020204030204" pitchFamily="34" charset="0"/>
                <a:cs typeface="Times New Roman" panose="02020603050405020304" pitchFamily="18" charset="0"/>
              </a:rPr>
              <a:t>create new </a:t>
            </a:r>
            <a:r>
              <a:rPr lang="en-NZ" sz="2000" dirty="0" smtClean="0">
                <a:latin typeface="Calibri" panose="020F0502020204030204" pitchFamily="34" charset="0"/>
                <a:ea typeface="Calibri" panose="020F0502020204030204" pitchFamily="34" charset="0"/>
                <a:cs typeface="Times New Roman" panose="02020603050405020304" pitchFamily="18" charset="0"/>
              </a:rPr>
              <a:t>map continues…</a:t>
            </a:r>
            <a:r>
              <a:rPr lang="en-NZ" sz="2000" dirty="0">
                <a:latin typeface="Calibri" panose="020F0502020204030204" pitchFamily="34" charset="0"/>
                <a:ea typeface="Calibri" panose="020F0502020204030204" pitchFamily="34" charset="0"/>
                <a:cs typeface="Times New Roman" panose="02020603050405020304" pitchFamily="18" charset="0"/>
              </a:rPr>
              <a:t/>
            </a:r>
            <a:br>
              <a:rPr lang="en-NZ" sz="2000" dirty="0">
                <a:latin typeface="Calibri" panose="020F0502020204030204" pitchFamily="34" charset="0"/>
                <a:ea typeface="Calibri" panose="020F0502020204030204" pitchFamily="34" charset="0"/>
                <a:cs typeface="Times New Roman" panose="02020603050405020304" pitchFamily="18" charset="0"/>
              </a:rPr>
            </a:br>
            <a:r>
              <a:rPr lang="en-NZ" sz="2000" dirty="0">
                <a:latin typeface="Calibri" panose="020F0502020204030204" pitchFamily="34" charset="0"/>
                <a:ea typeface="Calibri" panose="020F0502020204030204" pitchFamily="34" charset="0"/>
                <a:cs typeface="Times New Roman" panose="02020603050405020304" pitchFamily="18" charset="0"/>
              </a:rPr>
              <a:t/>
            </a:r>
            <a:br>
              <a:rPr lang="en-NZ" sz="2000" dirty="0">
                <a:latin typeface="Calibri" panose="020F0502020204030204" pitchFamily="34" charset="0"/>
                <a:ea typeface="Calibri" panose="020F0502020204030204" pitchFamily="34" charset="0"/>
                <a:cs typeface="Times New Roman" panose="02020603050405020304" pitchFamily="18" charset="0"/>
              </a:rPr>
            </a:br>
            <a:endParaRPr lang="en-NZ" sz="2000"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69746" y="383059"/>
            <a:ext cx="1005510" cy="1005510"/>
          </a:xfrm>
          <a:prstGeom prst="rect">
            <a:avLst/>
          </a:prstGeom>
        </p:spPr>
      </p:pic>
      <p:sp>
        <p:nvSpPr>
          <p:cNvPr id="7" name="Rectangle 6"/>
          <p:cNvSpPr/>
          <p:nvPr/>
        </p:nvSpPr>
        <p:spPr>
          <a:xfrm>
            <a:off x="6599974" y="1001940"/>
            <a:ext cx="2744662" cy="369332"/>
          </a:xfrm>
          <a:prstGeom prst="rect">
            <a:avLst/>
          </a:prstGeom>
        </p:spPr>
        <p:txBody>
          <a:bodyPr wrap="none">
            <a:spAutoFit/>
          </a:bodyPr>
          <a:lstStyle/>
          <a:p>
            <a:r>
              <a:rPr lang="en-NZ" b="1" dirty="0"/>
              <a:t>These are my own code</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8967" y="1688517"/>
            <a:ext cx="1991003" cy="3801005"/>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1848" y="920104"/>
            <a:ext cx="4828126" cy="5694040"/>
          </a:xfrm>
          <a:prstGeom prst="rect">
            <a:avLst/>
          </a:prstGeom>
        </p:spPr>
      </p:pic>
    </p:spTree>
    <p:extLst>
      <p:ext uri="{BB962C8B-B14F-4D97-AF65-F5344CB8AC3E}">
        <p14:creationId xmlns:p14="http://schemas.microsoft.com/office/powerpoint/2010/main" val="32758449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9065" y="526206"/>
            <a:ext cx="6775571" cy="1320800"/>
          </a:xfrm>
        </p:spPr>
        <p:txBody>
          <a:bodyPr>
            <a:normAutofit fontScale="90000"/>
          </a:bodyPr>
          <a:lstStyle/>
          <a:p>
            <a:pPr>
              <a:lnSpc>
                <a:spcPct val="107000"/>
              </a:lnSpc>
            </a:pPr>
            <a:r>
              <a:rPr lang="en-NZ" sz="2800" dirty="0" smtClean="0">
                <a:latin typeface="Calibri" panose="020F0502020204030204" pitchFamily="34" charset="0"/>
                <a:ea typeface="Calibri" panose="020F0502020204030204" pitchFamily="34" charset="0"/>
                <a:cs typeface="Times New Roman" panose="02020603050405020304" pitchFamily="18" charset="0"/>
              </a:rPr>
              <a:t>Code for Flip </a:t>
            </a:r>
            <a:r>
              <a:rPr lang="en-NZ" sz="2800" dirty="0">
                <a:latin typeface="Calibri" panose="020F0502020204030204" pitchFamily="34" charset="0"/>
                <a:ea typeface="Calibri" panose="020F0502020204030204" pitchFamily="34" charset="0"/>
                <a:cs typeface="Times New Roman" panose="02020603050405020304" pitchFamily="18" charset="0"/>
              </a:rPr>
              <a:t>map on device orientation change</a:t>
            </a:r>
            <a:r>
              <a:rPr lang="en-NZ" sz="2000" dirty="0">
                <a:latin typeface="Calibri" panose="020F0502020204030204" pitchFamily="34" charset="0"/>
                <a:ea typeface="Calibri" panose="020F0502020204030204" pitchFamily="34" charset="0"/>
                <a:cs typeface="Times New Roman" panose="02020603050405020304" pitchFamily="18" charset="0"/>
              </a:rPr>
              <a:t/>
            </a:r>
            <a:br>
              <a:rPr lang="en-NZ" sz="2000" dirty="0">
                <a:latin typeface="Calibri" panose="020F0502020204030204" pitchFamily="34" charset="0"/>
                <a:ea typeface="Calibri" panose="020F0502020204030204" pitchFamily="34" charset="0"/>
                <a:cs typeface="Times New Roman" panose="02020603050405020304" pitchFamily="18" charset="0"/>
              </a:rPr>
            </a:br>
            <a:endParaRPr lang="en-NZ" sz="2000"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426174" y="417349"/>
            <a:ext cx="1005510" cy="1005510"/>
          </a:xfrm>
          <a:prstGeom prst="rect">
            <a:avLst/>
          </a:prstGeom>
        </p:spPr>
      </p:pic>
      <p:sp>
        <p:nvSpPr>
          <p:cNvPr id="7" name="Rectangle 6"/>
          <p:cNvSpPr/>
          <p:nvPr/>
        </p:nvSpPr>
        <p:spPr>
          <a:xfrm>
            <a:off x="6599974" y="1001940"/>
            <a:ext cx="2744662" cy="369332"/>
          </a:xfrm>
          <a:prstGeom prst="rect">
            <a:avLst/>
          </a:prstGeom>
        </p:spPr>
        <p:txBody>
          <a:bodyPr wrap="none">
            <a:spAutoFit/>
          </a:bodyPr>
          <a:lstStyle/>
          <a:p>
            <a:r>
              <a:rPr lang="en-NZ" b="1" dirty="0"/>
              <a:t>These are my own code</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0526" y="1847006"/>
            <a:ext cx="4105848" cy="2067213"/>
          </a:xfrm>
          <a:prstGeom prst="rect">
            <a:avLst/>
          </a:prstGeom>
        </p:spPr>
      </p:pic>
      <p:pic>
        <p:nvPicPr>
          <p:cNvPr id="9" name="Content Placeholder 4"/>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615304" y="1752222"/>
            <a:ext cx="4229690" cy="3143689"/>
          </a:xfrm>
        </p:spPr>
      </p:pic>
    </p:spTree>
    <p:extLst>
      <p:ext uri="{BB962C8B-B14F-4D97-AF65-F5344CB8AC3E}">
        <p14:creationId xmlns:p14="http://schemas.microsoft.com/office/powerpoint/2010/main" val="8968730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9065" y="526206"/>
            <a:ext cx="6775571" cy="1320800"/>
          </a:xfrm>
        </p:spPr>
        <p:txBody>
          <a:bodyPr>
            <a:normAutofit/>
          </a:bodyPr>
          <a:lstStyle/>
          <a:p>
            <a:pPr algn="ctr">
              <a:lnSpc>
                <a:spcPct val="107000"/>
              </a:lnSpc>
            </a:pPr>
            <a:r>
              <a:rPr lang="en-NZ" sz="2800" dirty="0" smtClean="0">
                <a:latin typeface="Calibri" panose="020F0502020204030204" pitchFamily="34" charset="0"/>
                <a:ea typeface="Calibri" panose="020F0502020204030204" pitchFamily="34" charset="0"/>
                <a:cs typeface="Times New Roman" panose="02020603050405020304" pitchFamily="18" charset="0"/>
              </a:rPr>
              <a:t>Summary of marks expected(GAME)</a:t>
            </a:r>
            <a:r>
              <a:rPr lang="en-NZ" sz="2000" dirty="0">
                <a:latin typeface="Calibri" panose="020F0502020204030204" pitchFamily="34" charset="0"/>
                <a:ea typeface="Calibri" panose="020F0502020204030204" pitchFamily="34" charset="0"/>
                <a:cs typeface="Times New Roman" panose="02020603050405020304" pitchFamily="18" charset="0"/>
              </a:rPr>
              <a:t/>
            </a:r>
            <a:br>
              <a:rPr lang="en-NZ" sz="2000" dirty="0">
                <a:latin typeface="Calibri" panose="020F0502020204030204" pitchFamily="34" charset="0"/>
                <a:ea typeface="Calibri" panose="020F0502020204030204" pitchFamily="34" charset="0"/>
                <a:cs typeface="Times New Roman" panose="02020603050405020304" pitchFamily="18" charset="0"/>
              </a:rPr>
            </a:br>
            <a:endParaRPr lang="en-NZ" sz="2000"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066310" y="394489"/>
            <a:ext cx="1005510" cy="1005510"/>
          </a:xfrm>
          <a:prstGeom prst="rect">
            <a:avLst/>
          </a:prstGeom>
        </p:spPr>
      </p:pic>
      <p:sp>
        <p:nvSpPr>
          <p:cNvPr id="8" name="Content Placeholder 2"/>
          <p:cNvSpPr txBox="1">
            <a:spLocks/>
          </p:cNvSpPr>
          <p:nvPr/>
        </p:nvSpPr>
        <p:spPr>
          <a:xfrm>
            <a:off x="579120" y="1629161"/>
            <a:ext cx="4160157" cy="4784679"/>
          </a:xfrm>
          <a:prstGeom prst="rect">
            <a:avLst/>
          </a:prstGeom>
          <a:solidFill>
            <a:schemeClr val="accent2">
              <a:lumMod val="40000"/>
              <a:lumOff val="60000"/>
            </a:schemeClr>
          </a:solidFill>
        </p:spPr>
        <p:txBody>
          <a:bodyPr vert="horz" lIns="91440" tIns="45720" rIns="91440" bIns="45720" rtlCol="0">
            <a:normAutofit fontScale="6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200" b="1" dirty="0" smtClean="0"/>
              <a:t>What I implemented in Game</a:t>
            </a:r>
            <a:r>
              <a:rPr lang="en-US" dirty="0" smtClean="0"/>
              <a:t/>
            </a:r>
            <a:br>
              <a:rPr lang="en-US" dirty="0" smtClean="0"/>
            </a:br>
            <a:r>
              <a:rPr lang="en-US" dirty="0" smtClean="0"/>
              <a:t/>
            </a:r>
            <a:br>
              <a:rPr lang="en-US" dirty="0" smtClean="0"/>
            </a:br>
            <a:r>
              <a:rPr lang="en-US" b="1" dirty="0" smtClean="0"/>
              <a:t>MUST   12/12</a:t>
            </a:r>
          </a:p>
          <a:p>
            <a:r>
              <a:rPr lang="en-US" dirty="0" smtClean="0"/>
              <a:t/>
            </a:r>
            <a:br>
              <a:rPr lang="en-US" dirty="0" smtClean="0"/>
            </a:br>
            <a:r>
              <a:rPr lang="en-US" dirty="0" smtClean="0"/>
              <a:t>Draw maze </a:t>
            </a:r>
            <a:br>
              <a:rPr lang="en-US" dirty="0" smtClean="0"/>
            </a:br>
            <a:r>
              <a:rPr lang="en-US" dirty="0" err="1" smtClean="0"/>
              <a:t>maze</a:t>
            </a:r>
            <a:r>
              <a:rPr lang="en-US" dirty="0" smtClean="0"/>
              <a:t> should be centered</a:t>
            </a:r>
            <a:br>
              <a:rPr lang="en-US" dirty="0" smtClean="0"/>
            </a:br>
            <a:r>
              <a:rPr lang="en-US" dirty="0" smtClean="0"/>
              <a:t>draw walls</a:t>
            </a:r>
            <a:br>
              <a:rPr lang="en-US" dirty="0" smtClean="0"/>
            </a:br>
            <a:r>
              <a:rPr lang="en-US" dirty="0" smtClean="0"/>
              <a:t>draw player</a:t>
            </a:r>
            <a:br>
              <a:rPr lang="en-US" dirty="0" smtClean="0"/>
            </a:br>
            <a:r>
              <a:rPr lang="en-US" dirty="0" smtClean="0"/>
              <a:t>draw floor</a:t>
            </a:r>
            <a:br>
              <a:rPr lang="en-US" dirty="0" smtClean="0"/>
            </a:br>
            <a:r>
              <a:rPr lang="en-US" dirty="0" smtClean="0"/>
              <a:t>draw target</a:t>
            </a:r>
            <a:br>
              <a:rPr lang="en-US" dirty="0" smtClean="0"/>
            </a:br>
            <a:r>
              <a:rPr lang="en-US" dirty="0" smtClean="0"/>
              <a:t>draw box on floor</a:t>
            </a:r>
            <a:br>
              <a:rPr lang="en-US" dirty="0" smtClean="0"/>
            </a:br>
            <a:r>
              <a:rPr lang="en-US" dirty="0" smtClean="0"/>
              <a:t>draw box on target</a:t>
            </a:r>
            <a:br>
              <a:rPr lang="en-US" dirty="0" smtClean="0"/>
            </a:br>
            <a:r>
              <a:rPr lang="en-US" dirty="0" smtClean="0"/>
              <a:t>build a controller</a:t>
            </a:r>
            <a:br>
              <a:rPr lang="en-US" dirty="0" smtClean="0"/>
            </a:br>
            <a:r>
              <a:rPr lang="en-US" dirty="0" smtClean="0"/>
              <a:t>have movement controls in each main direction</a:t>
            </a:r>
            <a:br>
              <a:rPr lang="en-US" dirty="0" smtClean="0"/>
            </a:br>
            <a:r>
              <a:rPr lang="en-US" dirty="0" smtClean="0"/>
              <a:t>on screen elements must update in the model when updated on screen</a:t>
            </a:r>
            <a:br>
              <a:rPr lang="en-US" dirty="0" smtClean="0"/>
            </a:br>
            <a:r>
              <a:rPr lang="en-US" dirty="0" smtClean="0"/>
              <a:t/>
            </a:r>
            <a:br>
              <a:rPr lang="en-US" dirty="0" smtClean="0"/>
            </a:br>
            <a:r>
              <a:rPr lang="en-US" b="1" dirty="0" smtClean="0"/>
              <a:t/>
            </a:r>
            <a:br>
              <a:rPr lang="en-US" b="1" dirty="0" smtClean="0"/>
            </a:br>
            <a:r>
              <a:rPr lang="en-US" b="1" dirty="0" smtClean="0"/>
              <a:t>Should 2/4</a:t>
            </a:r>
            <a:r>
              <a:rPr lang="en-US" dirty="0" smtClean="0"/>
              <a:t/>
            </a:r>
            <a:br>
              <a:rPr lang="en-US" dirty="0" smtClean="0"/>
            </a:br>
            <a:r>
              <a:rPr lang="en-US" dirty="0" smtClean="0"/>
              <a:t/>
            </a:r>
            <a:br>
              <a:rPr lang="en-US" dirty="0" smtClean="0"/>
            </a:br>
            <a:r>
              <a:rPr lang="en-US" dirty="0" smtClean="0"/>
              <a:t/>
            </a:r>
            <a:br>
              <a:rPr lang="en-US" dirty="0" smtClean="0"/>
            </a:br>
            <a:r>
              <a:rPr lang="en-US" dirty="0" smtClean="0"/>
              <a:t>main menu or context menu that allows restarting</a:t>
            </a:r>
            <a:br>
              <a:rPr lang="en-US" dirty="0" smtClean="0"/>
            </a:br>
            <a:r>
              <a:rPr lang="en-US" dirty="0" smtClean="0"/>
              <a:t>work on multiple display types (watch phone tablet)</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b="1" dirty="0" smtClean="0"/>
              <a:t>Nice to have 1/3</a:t>
            </a:r>
            <a:r>
              <a:rPr lang="en-US" dirty="0" smtClean="0"/>
              <a:t/>
            </a:r>
            <a:br>
              <a:rPr lang="en-US" dirty="0" smtClean="0"/>
            </a:br>
            <a:r>
              <a:rPr lang="en-US" dirty="0" smtClean="0"/>
              <a:t>game over screen/toast(Congratulate the player)</a:t>
            </a:r>
            <a:endParaRPr lang="en-NZ" dirty="0"/>
          </a:p>
        </p:txBody>
      </p:sp>
      <p:sp>
        <p:nvSpPr>
          <p:cNvPr id="4" name="TextBox 3"/>
          <p:cNvSpPr txBox="1"/>
          <p:nvPr/>
        </p:nvSpPr>
        <p:spPr>
          <a:xfrm>
            <a:off x="5760720" y="1629161"/>
            <a:ext cx="3583916" cy="1477328"/>
          </a:xfrm>
          <a:prstGeom prst="rect">
            <a:avLst/>
          </a:prstGeom>
          <a:noFill/>
        </p:spPr>
        <p:txBody>
          <a:bodyPr wrap="square" rtlCol="0">
            <a:spAutoFit/>
          </a:bodyPr>
          <a:lstStyle/>
          <a:p>
            <a:r>
              <a:rPr lang="en-NZ" b="1" dirty="0" smtClean="0"/>
              <a:t>MUST</a:t>
            </a:r>
          </a:p>
          <a:p>
            <a:r>
              <a:rPr lang="en-NZ" dirty="0" smtClean="0"/>
              <a:t>I think I should get perfect mark for the </a:t>
            </a:r>
            <a:r>
              <a:rPr lang="en-NZ" b="1" dirty="0" smtClean="0"/>
              <a:t>must have features </a:t>
            </a:r>
            <a:r>
              <a:rPr lang="en-NZ" dirty="0" smtClean="0"/>
              <a:t>because I implemented all of them and they all works.</a:t>
            </a:r>
            <a:endParaRPr lang="en-NZ" dirty="0"/>
          </a:p>
        </p:txBody>
      </p:sp>
      <p:sp>
        <p:nvSpPr>
          <p:cNvPr id="11" name="TextBox 10"/>
          <p:cNvSpPr txBox="1"/>
          <p:nvPr/>
        </p:nvSpPr>
        <p:spPr>
          <a:xfrm>
            <a:off x="5760720" y="3391759"/>
            <a:ext cx="3583916" cy="1477328"/>
          </a:xfrm>
          <a:prstGeom prst="rect">
            <a:avLst/>
          </a:prstGeom>
          <a:noFill/>
        </p:spPr>
        <p:txBody>
          <a:bodyPr wrap="square" rtlCol="0">
            <a:spAutoFit/>
          </a:bodyPr>
          <a:lstStyle/>
          <a:p>
            <a:r>
              <a:rPr lang="en-NZ" b="1" dirty="0" smtClean="0"/>
              <a:t>SHOULD</a:t>
            </a:r>
          </a:p>
          <a:p>
            <a:r>
              <a:rPr lang="en-NZ" dirty="0" smtClean="0"/>
              <a:t>I think I should get half the mark for should because I only implemented half of them and they work.</a:t>
            </a:r>
            <a:endParaRPr lang="en-NZ" dirty="0"/>
          </a:p>
        </p:txBody>
      </p:sp>
      <p:sp>
        <p:nvSpPr>
          <p:cNvPr id="12" name="TextBox 11"/>
          <p:cNvSpPr txBox="1"/>
          <p:nvPr/>
        </p:nvSpPr>
        <p:spPr>
          <a:xfrm>
            <a:off x="5760720" y="5041489"/>
            <a:ext cx="3583916" cy="2031325"/>
          </a:xfrm>
          <a:prstGeom prst="rect">
            <a:avLst/>
          </a:prstGeom>
          <a:noFill/>
        </p:spPr>
        <p:txBody>
          <a:bodyPr wrap="square" rtlCol="0">
            <a:spAutoFit/>
          </a:bodyPr>
          <a:lstStyle/>
          <a:p>
            <a:r>
              <a:rPr lang="en-NZ" b="1" dirty="0" smtClean="0"/>
              <a:t>NICE TO HAVE</a:t>
            </a:r>
          </a:p>
          <a:p>
            <a:r>
              <a:rPr lang="en-NZ" dirty="0" smtClean="0"/>
              <a:t>I think I should get 1/3 the mark here because I only implemented 1/3 and the feature works.</a:t>
            </a:r>
          </a:p>
          <a:p>
            <a:endParaRPr lang="en-NZ" dirty="0"/>
          </a:p>
          <a:p>
            <a:endParaRPr lang="en-NZ" dirty="0" smtClean="0"/>
          </a:p>
        </p:txBody>
      </p:sp>
    </p:spTree>
    <p:extLst>
      <p:ext uri="{BB962C8B-B14F-4D97-AF65-F5344CB8AC3E}">
        <p14:creationId xmlns:p14="http://schemas.microsoft.com/office/powerpoint/2010/main" val="37768321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0054" y="823462"/>
            <a:ext cx="8596668" cy="1320800"/>
          </a:xfrm>
        </p:spPr>
        <p:txBody>
          <a:bodyPr/>
          <a:lstStyle/>
          <a:p>
            <a:r>
              <a:rPr lang="en-NZ" dirty="0" smtClean="0"/>
              <a:t>This is the first page of my application</a:t>
            </a:r>
            <a:endParaRPr lang="en-NZ"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24544" y="823462"/>
            <a:ext cx="1005510" cy="1005510"/>
          </a:xfrm>
          <a:prstGeom prst="rect">
            <a:avLst/>
          </a:prstGeom>
        </p:spPr>
      </p:pic>
      <p:pic>
        <p:nvPicPr>
          <p:cNvPr id="8" name="Content Placeholder 7"/>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711811" y="2352053"/>
            <a:ext cx="2008171" cy="3881437"/>
          </a:xfrm>
        </p:spPr>
      </p:pic>
      <p:sp>
        <p:nvSpPr>
          <p:cNvPr id="9" name="TextBox 8"/>
          <p:cNvSpPr txBox="1"/>
          <p:nvPr/>
        </p:nvSpPr>
        <p:spPr>
          <a:xfrm>
            <a:off x="6955973" y="3810780"/>
            <a:ext cx="2873829" cy="923330"/>
          </a:xfrm>
          <a:prstGeom prst="rect">
            <a:avLst/>
          </a:prstGeom>
          <a:noFill/>
        </p:spPr>
        <p:txBody>
          <a:bodyPr wrap="square" rtlCol="0">
            <a:spAutoFit/>
          </a:bodyPr>
          <a:lstStyle/>
          <a:p>
            <a:r>
              <a:rPr lang="en-NZ" dirty="0" smtClean="0"/>
              <a:t>User has a choice to play the game, build the map, or zip file</a:t>
            </a:r>
            <a:endParaRPr lang="en-NZ"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044" y="2242451"/>
            <a:ext cx="3901771" cy="3926505"/>
          </a:xfrm>
          <a:prstGeom prst="rect">
            <a:avLst/>
          </a:prstGeom>
        </p:spPr>
      </p:pic>
    </p:spTree>
    <p:extLst>
      <p:ext uri="{BB962C8B-B14F-4D97-AF65-F5344CB8AC3E}">
        <p14:creationId xmlns:p14="http://schemas.microsoft.com/office/powerpoint/2010/main" val="1213668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9065" y="526206"/>
            <a:ext cx="6775571" cy="1320800"/>
          </a:xfrm>
        </p:spPr>
        <p:txBody>
          <a:bodyPr>
            <a:normAutofit/>
          </a:bodyPr>
          <a:lstStyle/>
          <a:p>
            <a:pPr algn="ctr">
              <a:lnSpc>
                <a:spcPct val="107000"/>
              </a:lnSpc>
            </a:pPr>
            <a:r>
              <a:rPr lang="en-NZ" sz="2800" dirty="0" smtClean="0">
                <a:latin typeface="Calibri" panose="020F0502020204030204" pitchFamily="34" charset="0"/>
                <a:ea typeface="Calibri" panose="020F0502020204030204" pitchFamily="34" charset="0"/>
                <a:cs typeface="Times New Roman" panose="02020603050405020304" pitchFamily="18" charset="0"/>
              </a:rPr>
              <a:t>Summary of marks expected(Designer)</a:t>
            </a:r>
            <a:r>
              <a:rPr lang="en-NZ" sz="2000" dirty="0">
                <a:latin typeface="Calibri" panose="020F0502020204030204" pitchFamily="34" charset="0"/>
                <a:ea typeface="Calibri" panose="020F0502020204030204" pitchFamily="34" charset="0"/>
                <a:cs typeface="Times New Roman" panose="02020603050405020304" pitchFamily="18" charset="0"/>
              </a:rPr>
              <a:t/>
            </a:r>
            <a:br>
              <a:rPr lang="en-NZ" sz="2000" dirty="0">
                <a:latin typeface="Calibri" panose="020F0502020204030204" pitchFamily="34" charset="0"/>
                <a:ea typeface="Calibri" panose="020F0502020204030204" pitchFamily="34" charset="0"/>
                <a:cs typeface="Times New Roman" panose="02020603050405020304" pitchFamily="18" charset="0"/>
              </a:rPr>
            </a:br>
            <a:endParaRPr lang="en-NZ" sz="2000"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066310" y="394489"/>
            <a:ext cx="1005510" cy="1005510"/>
          </a:xfrm>
          <a:prstGeom prst="rect">
            <a:avLst/>
          </a:prstGeom>
        </p:spPr>
      </p:pic>
      <p:sp>
        <p:nvSpPr>
          <p:cNvPr id="4" name="TextBox 3"/>
          <p:cNvSpPr txBox="1"/>
          <p:nvPr/>
        </p:nvSpPr>
        <p:spPr>
          <a:xfrm>
            <a:off x="5760720" y="1629161"/>
            <a:ext cx="3583916" cy="1477328"/>
          </a:xfrm>
          <a:prstGeom prst="rect">
            <a:avLst/>
          </a:prstGeom>
          <a:noFill/>
        </p:spPr>
        <p:txBody>
          <a:bodyPr wrap="square" rtlCol="0">
            <a:spAutoFit/>
          </a:bodyPr>
          <a:lstStyle/>
          <a:p>
            <a:r>
              <a:rPr lang="en-NZ" b="1" dirty="0" smtClean="0"/>
              <a:t>MUST</a:t>
            </a:r>
          </a:p>
          <a:p>
            <a:r>
              <a:rPr lang="en-NZ" dirty="0" smtClean="0"/>
              <a:t>I think I should get 4/10 mark because I only implemented 4/10 of the required  must features.</a:t>
            </a:r>
            <a:endParaRPr lang="en-NZ" dirty="0"/>
          </a:p>
        </p:txBody>
      </p:sp>
      <p:sp>
        <p:nvSpPr>
          <p:cNvPr id="11" name="TextBox 10"/>
          <p:cNvSpPr txBox="1"/>
          <p:nvPr/>
        </p:nvSpPr>
        <p:spPr>
          <a:xfrm>
            <a:off x="5760720" y="3391759"/>
            <a:ext cx="3583916" cy="1477328"/>
          </a:xfrm>
          <a:prstGeom prst="rect">
            <a:avLst/>
          </a:prstGeom>
          <a:noFill/>
        </p:spPr>
        <p:txBody>
          <a:bodyPr wrap="square" rtlCol="0">
            <a:spAutoFit/>
          </a:bodyPr>
          <a:lstStyle/>
          <a:p>
            <a:r>
              <a:rPr lang="en-NZ" b="1" dirty="0" smtClean="0"/>
              <a:t>SHOULD</a:t>
            </a:r>
          </a:p>
          <a:p>
            <a:r>
              <a:rPr lang="en-NZ" dirty="0" smtClean="0"/>
              <a:t>I think I should get 1/5 marks for the should features because I only implemented one, and that feature works</a:t>
            </a:r>
          </a:p>
        </p:txBody>
      </p:sp>
      <p:sp>
        <p:nvSpPr>
          <p:cNvPr id="9" name="Rectangle 8"/>
          <p:cNvSpPr/>
          <p:nvPr/>
        </p:nvSpPr>
        <p:spPr>
          <a:xfrm>
            <a:off x="1191124" y="1847006"/>
            <a:ext cx="3455670" cy="2431307"/>
          </a:xfrm>
          <a:prstGeom prst="rect">
            <a:avLst/>
          </a:prstGeom>
          <a:solidFill>
            <a:schemeClr val="accent2">
              <a:lumMod val="40000"/>
              <a:lumOff val="60000"/>
            </a:schemeClr>
          </a:solidFill>
        </p:spPr>
        <p:txBody>
          <a:bodyPr wrap="square">
            <a:spAutoFit/>
          </a:bodyPr>
          <a:lstStyle/>
          <a:p>
            <a:pPr>
              <a:lnSpc>
                <a:spcPct val="107000"/>
              </a:lnSpc>
              <a:spcBef>
                <a:spcPts val="1200"/>
              </a:spcBef>
              <a:spcAft>
                <a:spcPts val="0"/>
              </a:spcAft>
            </a:pPr>
            <a:r>
              <a:rPr lang="en-NZ" b="1" kern="0" dirty="0" smtClean="0">
                <a:solidFill>
                  <a:srgbClr val="2E74B5"/>
                </a:solidFill>
                <a:latin typeface="Calibri Light" panose="020F0302020204030204" pitchFamily="34" charset="0"/>
                <a:ea typeface="SimSun" panose="02010600030101010101" pitchFamily="2" charset="-122"/>
                <a:cs typeface="Times New Roman" panose="02020603050405020304" pitchFamily="18" charset="0"/>
              </a:rPr>
              <a:t>What I Implemented</a:t>
            </a:r>
          </a:p>
          <a:p>
            <a:pPr>
              <a:lnSpc>
                <a:spcPct val="107000"/>
              </a:lnSpc>
              <a:spcBef>
                <a:spcPts val="1200"/>
              </a:spcBef>
              <a:spcAft>
                <a:spcPts val="0"/>
              </a:spcAft>
            </a:pPr>
            <a:r>
              <a:rPr lang="en-NZ" sz="1200" b="1" kern="0" dirty="0" smtClean="0">
                <a:solidFill>
                  <a:srgbClr val="2E74B5"/>
                </a:solidFill>
                <a:latin typeface="Calibri Light" panose="020F0302020204030204" pitchFamily="34" charset="0"/>
                <a:ea typeface="SimSun" panose="02010600030101010101" pitchFamily="2" charset="-122"/>
                <a:cs typeface="Times New Roman" panose="02020603050405020304" pitchFamily="18" charset="0"/>
              </a:rPr>
              <a:t>Must </a:t>
            </a:r>
            <a:r>
              <a:rPr lang="en-NZ" sz="1200" b="1" kern="0" dirty="0">
                <a:solidFill>
                  <a:srgbClr val="2E74B5"/>
                </a:solidFill>
                <a:latin typeface="Calibri Light" panose="020F0302020204030204" pitchFamily="34" charset="0"/>
                <a:ea typeface="SimSun" panose="02010600030101010101" pitchFamily="2" charset="-122"/>
                <a:cs typeface="Times New Roman" panose="02020603050405020304" pitchFamily="18" charset="0"/>
              </a:rPr>
              <a:t>Have</a:t>
            </a:r>
            <a:r>
              <a:rPr lang="en-NZ" sz="1200" b="1" kern="0" dirty="0" smtClean="0">
                <a:solidFill>
                  <a:srgbClr val="2E74B5"/>
                </a:solidFill>
                <a:latin typeface="Calibri Light" panose="020F0302020204030204" pitchFamily="34" charset="0"/>
                <a:ea typeface="SimSun" panose="02010600030101010101" pitchFamily="2" charset="-122"/>
                <a:cs typeface="Times New Roman" panose="02020603050405020304" pitchFamily="18" charset="0"/>
              </a:rPr>
              <a:t>: 4/10</a:t>
            </a:r>
            <a:endParaRPr lang="en-NZ" sz="1200" b="1" kern="0" dirty="0">
              <a:solidFill>
                <a:srgbClr val="2E74B5"/>
              </a:solidFill>
              <a:latin typeface="Calibri Light" panose="020F0302020204030204" pitchFamily="34" charset="0"/>
              <a:ea typeface="SimSun" panose="02010600030101010101" pitchFamily="2" charset="-122"/>
              <a:cs typeface="Times New Roman" panose="02020603050405020304" pitchFamily="18" charset="0"/>
            </a:endParaRPr>
          </a:p>
          <a:p>
            <a:pPr marL="342900" lvl="0" indent="-342900">
              <a:lnSpc>
                <a:spcPct val="107000"/>
              </a:lnSpc>
              <a:spcAft>
                <a:spcPts val="0"/>
              </a:spcAft>
              <a:buFont typeface="+mj-lt"/>
              <a:buAutoNum type="arabicPeriod"/>
            </a:pPr>
            <a:r>
              <a:rPr lang="en-NZ" sz="1200" dirty="0">
                <a:latin typeface="Calibri" panose="020F0502020204030204" pitchFamily="34" charset="0"/>
                <a:ea typeface="Calibri" panose="020F0502020204030204" pitchFamily="34" charset="0"/>
                <a:cs typeface="Times New Roman" panose="02020603050405020304" pitchFamily="18" charset="0"/>
              </a:rPr>
              <a:t>Can enter number into textbox to set height</a:t>
            </a:r>
          </a:p>
          <a:p>
            <a:pPr marL="342900" lvl="0" indent="-342900">
              <a:lnSpc>
                <a:spcPct val="107000"/>
              </a:lnSpc>
              <a:spcAft>
                <a:spcPts val="0"/>
              </a:spcAft>
              <a:buFont typeface="+mj-lt"/>
              <a:buAutoNum type="arabicPeriod"/>
            </a:pPr>
            <a:r>
              <a:rPr lang="en-NZ" sz="1200" dirty="0">
                <a:latin typeface="Calibri" panose="020F0502020204030204" pitchFamily="34" charset="0"/>
                <a:ea typeface="Calibri" panose="020F0502020204030204" pitchFamily="34" charset="0"/>
                <a:cs typeface="Times New Roman" panose="02020603050405020304" pitchFamily="18" charset="0"/>
              </a:rPr>
              <a:t>Can enter number into textbox to set width</a:t>
            </a:r>
          </a:p>
          <a:p>
            <a:pPr marL="342900" lvl="0" indent="-342900">
              <a:lnSpc>
                <a:spcPct val="107000"/>
              </a:lnSpc>
              <a:spcAft>
                <a:spcPts val="0"/>
              </a:spcAft>
              <a:buFont typeface="+mj-lt"/>
              <a:buAutoNum type="arabicPeriod"/>
            </a:pPr>
            <a:r>
              <a:rPr lang="en-NZ" sz="1200" dirty="0" smtClean="0">
                <a:latin typeface="Calibri" panose="020F0502020204030204" pitchFamily="34" charset="0"/>
                <a:ea typeface="Calibri" panose="020F0502020204030204" pitchFamily="34" charset="0"/>
                <a:cs typeface="Times New Roman" panose="02020603050405020304" pitchFamily="18" charset="0"/>
              </a:rPr>
              <a:t>Click </a:t>
            </a:r>
            <a:r>
              <a:rPr lang="en-NZ" sz="1200" dirty="0">
                <a:latin typeface="Calibri" panose="020F0502020204030204" pitchFamily="34" charset="0"/>
                <a:ea typeface="Calibri" panose="020F0502020204030204" pitchFamily="34" charset="0"/>
                <a:cs typeface="Times New Roman" panose="02020603050405020304" pitchFamily="18" charset="0"/>
              </a:rPr>
              <a:t>button to load map</a:t>
            </a:r>
          </a:p>
          <a:p>
            <a:pPr marL="342900" lvl="0" indent="-342900">
              <a:lnSpc>
                <a:spcPct val="107000"/>
              </a:lnSpc>
              <a:spcAft>
                <a:spcPts val="0"/>
              </a:spcAft>
              <a:buFont typeface="+mj-lt"/>
              <a:buAutoNum type="arabicPeriod"/>
            </a:pPr>
            <a:r>
              <a:rPr lang="en-NZ" sz="1200" dirty="0" smtClean="0">
                <a:latin typeface="Calibri" panose="020F0502020204030204" pitchFamily="34" charset="0"/>
                <a:ea typeface="Calibri" panose="020F0502020204030204" pitchFamily="34" charset="0"/>
                <a:cs typeface="Times New Roman" panose="02020603050405020304" pitchFamily="18" charset="0"/>
              </a:rPr>
              <a:t>Click </a:t>
            </a:r>
            <a:r>
              <a:rPr lang="en-NZ" sz="1200" dirty="0">
                <a:latin typeface="Calibri" panose="020F0502020204030204" pitchFamily="34" charset="0"/>
                <a:ea typeface="Calibri" panose="020F0502020204030204" pitchFamily="34" charset="0"/>
                <a:cs typeface="Times New Roman" panose="02020603050405020304" pitchFamily="18" charset="0"/>
              </a:rPr>
              <a:t>button to create new map</a:t>
            </a:r>
          </a:p>
          <a:p>
            <a:pPr>
              <a:lnSpc>
                <a:spcPct val="107000"/>
              </a:lnSpc>
              <a:spcBef>
                <a:spcPts val="1200"/>
              </a:spcBef>
              <a:spcAft>
                <a:spcPts val="0"/>
              </a:spcAft>
            </a:pPr>
            <a:r>
              <a:rPr lang="en-NZ" sz="1200" b="1" kern="0" dirty="0" smtClean="0">
                <a:solidFill>
                  <a:srgbClr val="2E74B5"/>
                </a:solidFill>
                <a:latin typeface="Calibri Light" panose="020F0302020204030204" pitchFamily="34" charset="0"/>
                <a:ea typeface="SimSun" panose="02010600030101010101" pitchFamily="2" charset="-122"/>
                <a:cs typeface="Times New Roman" panose="02020603050405020304" pitchFamily="18" charset="0"/>
              </a:rPr>
              <a:t>Should </a:t>
            </a:r>
            <a:r>
              <a:rPr lang="en-NZ" sz="1200" b="1" kern="0" dirty="0">
                <a:solidFill>
                  <a:srgbClr val="2E74B5"/>
                </a:solidFill>
                <a:latin typeface="Calibri Light" panose="020F0302020204030204" pitchFamily="34" charset="0"/>
                <a:ea typeface="SimSun" panose="02010600030101010101" pitchFamily="2" charset="-122"/>
                <a:cs typeface="Times New Roman" panose="02020603050405020304" pitchFamily="18" charset="0"/>
              </a:rPr>
              <a:t>Have</a:t>
            </a:r>
            <a:r>
              <a:rPr lang="en-NZ" sz="1200" b="1" kern="0" dirty="0" smtClean="0">
                <a:solidFill>
                  <a:srgbClr val="2E74B5"/>
                </a:solidFill>
                <a:latin typeface="Calibri Light" panose="020F0302020204030204" pitchFamily="34" charset="0"/>
                <a:ea typeface="SimSun" panose="02010600030101010101" pitchFamily="2" charset="-122"/>
                <a:cs typeface="Times New Roman" panose="02020603050405020304" pitchFamily="18" charset="0"/>
              </a:rPr>
              <a:t>: 1/5</a:t>
            </a:r>
            <a:endParaRPr lang="en-NZ" sz="1200" b="1" kern="0" dirty="0">
              <a:solidFill>
                <a:srgbClr val="2E74B5"/>
              </a:solidFill>
              <a:latin typeface="Calibri Light" panose="020F0302020204030204" pitchFamily="34" charset="0"/>
              <a:ea typeface="SimSun" panose="02010600030101010101" pitchFamily="2" charset="-122"/>
              <a:cs typeface="Times New Roman" panose="02020603050405020304" pitchFamily="18" charset="0"/>
            </a:endParaRPr>
          </a:p>
          <a:p>
            <a:pPr marL="342900" lvl="0" indent="-342900">
              <a:lnSpc>
                <a:spcPct val="107000"/>
              </a:lnSpc>
              <a:spcAft>
                <a:spcPts val="0"/>
              </a:spcAft>
              <a:buFont typeface="+mj-lt"/>
              <a:buAutoNum type="arabicPeriod"/>
            </a:pPr>
            <a:r>
              <a:rPr lang="en-NZ" sz="1200" dirty="0" smtClean="0">
                <a:latin typeface="Calibri" panose="020F0502020204030204" pitchFamily="34" charset="0"/>
                <a:ea typeface="Calibri" panose="020F0502020204030204" pitchFamily="34" charset="0"/>
                <a:cs typeface="Times New Roman" panose="02020603050405020304" pitchFamily="18" charset="0"/>
              </a:rPr>
              <a:t>Flip </a:t>
            </a:r>
            <a:r>
              <a:rPr lang="en-NZ" sz="1200" dirty="0">
                <a:latin typeface="Calibri" panose="020F0502020204030204" pitchFamily="34" charset="0"/>
                <a:ea typeface="Calibri" panose="020F0502020204030204" pitchFamily="34" charset="0"/>
                <a:cs typeface="Times New Roman" panose="02020603050405020304" pitchFamily="18" charset="0"/>
              </a:rPr>
              <a:t>map on device orientation </a:t>
            </a:r>
            <a:r>
              <a:rPr lang="en-NZ" sz="1200" dirty="0" smtClean="0">
                <a:latin typeface="Calibri" panose="020F0502020204030204" pitchFamily="34" charset="0"/>
                <a:ea typeface="Calibri" panose="020F0502020204030204" pitchFamily="34" charset="0"/>
                <a:cs typeface="Times New Roman" panose="02020603050405020304" pitchFamily="18" charset="0"/>
              </a:rPr>
              <a:t>change </a:t>
            </a:r>
            <a:endParaRPr lang="en-NZ"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200"/>
              </a:spcBef>
              <a:spcAft>
                <a:spcPts val="0"/>
              </a:spcAft>
            </a:pPr>
            <a:r>
              <a:rPr lang="en-NZ" sz="1200" b="1" kern="0" dirty="0" smtClean="0">
                <a:solidFill>
                  <a:srgbClr val="2E74B5"/>
                </a:solidFill>
                <a:latin typeface="Calibri Light" panose="020F0302020204030204" pitchFamily="34" charset="0"/>
                <a:ea typeface="SimSun" panose="02010600030101010101" pitchFamily="2" charset="-122"/>
                <a:cs typeface="Times New Roman" panose="02020603050405020304" pitchFamily="18" charset="0"/>
              </a:rPr>
              <a:t>Could </a:t>
            </a:r>
            <a:r>
              <a:rPr lang="en-NZ" sz="1200" b="1" kern="0" dirty="0">
                <a:solidFill>
                  <a:srgbClr val="2E74B5"/>
                </a:solidFill>
                <a:latin typeface="Calibri Light" panose="020F0302020204030204" pitchFamily="34" charset="0"/>
                <a:ea typeface="SimSun" panose="02010600030101010101" pitchFamily="2" charset="-122"/>
                <a:cs typeface="Times New Roman" panose="02020603050405020304" pitchFamily="18" charset="0"/>
              </a:rPr>
              <a:t>Have</a:t>
            </a:r>
            <a:r>
              <a:rPr lang="en-NZ" sz="1200" b="1" kern="0" dirty="0" smtClean="0">
                <a:solidFill>
                  <a:srgbClr val="2E74B5"/>
                </a:solidFill>
                <a:latin typeface="Calibri Light" panose="020F0302020204030204" pitchFamily="34" charset="0"/>
                <a:ea typeface="SimSun" panose="02010600030101010101" pitchFamily="2" charset="-122"/>
                <a:cs typeface="Times New Roman" panose="02020603050405020304" pitchFamily="18" charset="0"/>
              </a:rPr>
              <a:t>:</a:t>
            </a:r>
            <a:endParaRPr lang="en-NZ" sz="1200" b="1" kern="0" dirty="0">
              <a:solidFill>
                <a:srgbClr val="2E74B5"/>
              </a:solidFill>
              <a:latin typeface="Calibri Light" panose="020F03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9608064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7020" y="566057"/>
            <a:ext cx="5190066" cy="1320800"/>
          </a:xfrm>
        </p:spPr>
        <p:txBody>
          <a:bodyPr/>
          <a:lstStyle/>
          <a:p>
            <a:r>
              <a:rPr lang="en-NZ" dirty="0" err="1" smtClean="0"/>
              <a:t>MoSoCow</a:t>
            </a:r>
            <a:r>
              <a:rPr lang="en-NZ" dirty="0" smtClean="0"/>
              <a:t> for the Game</a:t>
            </a:r>
            <a:endParaRPr lang="en-NZ"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374128" y="457200"/>
            <a:ext cx="1005510" cy="1005510"/>
          </a:xfrm>
          <a:prstGeom prst="rect">
            <a:avLst/>
          </a:prstGeom>
        </p:spPr>
      </p:pic>
      <p:sp>
        <p:nvSpPr>
          <p:cNvPr id="3" name="Content Placeholder 2"/>
          <p:cNvSpPr>
            <a:spLocks noGrp="1"/>
          </p:cNvSpPr>
          <p:nvPr>
            <p:ph idx="1"/>
          </p:nvPr>
        </p:nvSpPr>
        <p:spPr>
          <a:xfrm>
            <a:off x="716643" y="1692321"/>
            <a:ext cx="4160157" cy="4784679"/>
          </a:xfrm>
        </p:spPr>
        <p:txBody>
          <a:bodyPr>
            <a:normAutofit fontScale="55000" lnSpcReduction="20000"/>
          </a:bodyPr>
          <a:lstStyle/>
          <a:p>
            <a:r>
              <a:rPr lang="en-US" b="1" dirty="0" err="1" smtClean="0"/>
              <a:t>MoSoCow</a:t>
            </a:r>
            <a:r>
              <a:rPr lang="en-US" dirty="0" smtClean="0"/>
              <a:t/>
            </a:r>
            <a:br>
              <a:rPr lang="en-US" dirty="0" smtClean="0"/>
            </a:br>
            <a:r>
              <a:rPr lang="en-US" dirty="0" smtClean="0"/>
              <a:t/>
            </a:r>
            <a:br>
              <a:rPr lang="en-US" dirty="0" smtClean="0"/>
            </a:br>
            <a:r>
              <a:rPr lang="en-US" b="1" dirty="0" smtClean="0"/>
              <a:t>Must </a:t>
            </a:r>
            <a:r>
              <a:rPr lang="en-US" dirty="0" smtClean="0"/>
              <a:t/>
            </a:r>
            <a:br>
              <a:rPr lang="en-US" dirty="0" smtClean="0"/>
            </a:br>
            <a:r>
              <a:rPr lang="en-US" dirty="0" smtClean="0"/>
              <a:t/>
            </a:r>
            <a:br>
              <a:rPr lang="en-US" dirty="0" smtClean="0"/>
            </a:br>
            <a:r>
              <a:rPr lang="en-US" dirty="0" smtClean="0"/>
              <a:t/>
            </a:r>
            <a:br>
              <a:rPr lang="en-US" dirty="0" smtClean="0"/>
            </a:br>
            <a:r>
              <a:rPr lang="en-US" dirty="0" smtClean="0"/>
              <a:t>Draw maze</a:t>
            </a:r>
            <a:br>
              <a:rPr lang="en-US" dirty="0" smtClean="0"/>
            </a:br>
            <a:r>
              <a:rPr lang="en-US" dirty="0" err="1" smtClean="0"/>
              <a:t>maze</a:t>
            </a:r>
            <a:r>
              <a:rPr lang="en-US" dirty="0" smtClean="0"/>
              <a:t> should be centered</a:t>
            </a:r>
            <a:br>
              <a:rPr lang="en-US" dirty="0" smtClean="0"/>
            </a:br>
            <a:r>
              <a:rPr lang="en-US" dirty="0" smtClean="0"/>
              <a:t>draw walls</a:t>
            </a:r>
            <a:br>
              <a:rPr lang="en-US" dirty="0" smtClean="0"/>
            </a:br>
            <a:r>
              <a:rPr lang="en-US" dirty="0" smtClean="0"/>
              <a:t>draw player</a:t>
            </a:r>
            <a:br>
              <a:rPr lang="en-US" dirty="0" smtClean="0"/>
            </a:br>
            <a:r>
              <a:rPr lang="en-US" dirty="0" smtClean="0"/>
              <a:t>draw floor</a:t>
            </a:r>
            <a:br>
              <a:rPr lang="en-US" dirty="0" smtClean="0"/>
            </a:br>
            <a:r>
              <a:rPr lang="en-US" dirty="0" smtClean="0"/>
              <a:t>draw target</a:t>
            </a:r>
            <a:br>
              <a:rPr lang="en-US" dirty="0" smtClean="0"/>
            </a:br>
            <a:r>
              <a:rPr lang="en-US" dirty="0" smtClean="0"/>
              <a:t>draw box on floor</a:t>
            </a:r>
            <a:br>
              <a:rPr lang="en-US" dirty="0" smtClean="0"/>
            </a:br>
            <a:r>
              <a:rPr lang="en-US" dirty="0" smtClean="0"/>
              <a:t>draw box on target</a:t>
            </a:r>
            <a:br>
              <a:rPr lang="en-US" dirty="0" smtClean="0"/>
            </a:br>
            <a:r>
              <a:rPr lang="en-US" dirty="0" smtClean="0"/>
              <a:t>build a controller</a:t>
            </a:r>
            <a:br>
              <a:rPr lang="en-US" dirty="0" smtClean="0"/>
            </a:br>
            <a:r>
              <a:rPr lang="en-US" dirty="0" smtClean="0"/>
              <a:t>have movement controls in each main direction</a:t>
            </a:r>
            <a:br>
              <a:rPr lang="en-US" dirty="0" smtClean="0"/>
            </a:br>
            <a:r>
              <a:rPr lang="en-US" dirty="0" smtClean="0"/>
              <a:t>on screen elements must update in the model when updated on screen</a:t>
            </a:r>
            <a:br>
              <a:rPr lang="en-US" dirty="0" smtClean="0"/>
            </a:br>
            <a:r>
              <a:rPr lang="en-US" dirty="0" smtClean="0"/>
              <a:t/>
            </a:r>
            <a:br>
              <a:rPr lang="en-US" dirty="0" smtClean="0"/>
            </a:br>
            <a:r>
              <a:rPr lang="en-US" dirty="0" smtClean="0"/>
              <a:t/>
            </a:r>
            <a:br>
              <a:rPr lang="en-US" dirty="0" smtClean="0"/>
            </a:br>
            <a:r>
              <a:rPr lang="en-US" b="1" dirty="0" smtClean="0"/>
              <a:t>Should</a:t>
            </a:r>
            <a:r>
              <a:rPr lang="en-US" dirty="0" smtClean="0"/>
              <a:t/>
            </a:r>
            <a:br>
              <a:rPr lang="en-US" dirty="0" smtClean="0"/>
            </a:br>
            <a:r>
              <a:rPr lang="en-US" dirty="0" smtClean="0"/>
              <a:t/>
            </a:r>
            <a:br>
              <a:rPr lang="en-US" dirty="0" smtClean="0"/>
            </a:br>
            <a:r>
              <a:rPr lang="en-US" dirty="0" smtClean="0"/>
              <a:t>have swipe movement</a:t>
            </a:r>
            <a:br>
              <a:rPr lang="en-US" dirty="0" smtClean="0"/>
            </a:br>
            <a:r>
              <a:rPr lang="en-US" dirty="0" smtClean="0"/>
              <a:t>main menu or context menu that allows restarting</a:t>
            </a:r>
            <a:br>
              <a:rPr lang="en-US" dirty="0" smtClean="0"/>
            </a:br>
            <a:r>
              <a:rPr lang="en-US" dirty="0" smtClean="0"/>
              <a:t>connecting app to filer</a:t>
            </a:r>
            <a:br>
              <a:rPr lang="en-US" dirty="0" smtClean="0"/>
            </a:br>
            <a:r>
              <a:rPr lang="en-US" dirty="0" smtClean="0"/>
              <a:t>work on multiple display types (watch phone tablet)</a:t>
            </a:r>
            <a:br>
              <a:rPr lang="en-US" dirty="0" smtClean="0"/>
            </a:br>
            <a:r>
              <a:rPr lang="en-US" dirty="0" smtClean="0"/>
              <a:t/>
            </a:r>
            <a:br>
              <a:rPr lang="en-US" dirty="0" smtClean="0"/>
            </a:br>
            <a:r>
              <a:rPr lang="en-US" b="1" dirty="0" smtClean="0"/>
              <a:t>Could</a:t>
            </a:r>
            <a:r>
              <a:rPr lang="en-US" dirty="0" smtClean="0"/>
              <a:t/>
            </a:r>
            <a:br>
              <a:rPr lang="en-US" dirty="0" smtClean="0"/>
            </a:br>
            <a:r>
              <a:rPr lang="en-US" dirty="0" smtClean="0"/>
              <a:t>smooth transitions for moving elements</a:t>
            </a:r>
            <a:br>
              <a:rPr lang="en-US" dirty="0" smtClean="0"/>
            </a:br>
            <a:r>
              <a:rPr lang="en-US" dirty="0" smtClean="0"/>
              <a:t>update turn counter each move</a:t>
            </a:r>
            <a:br>
              <a:rPr lang="en-US" dirty="0" smtClean="0"/>
            </a:br>
            <a:r>
              <a:rPr lang="en-US" dirty="0" smtClean="0"/>
              <a:t/>
            </a:r>
            <a:br>
              <a:rPr lang="en-US" dirty="0" smtClean="0"/>
            </a:br>
            <a:r>
              <a:rPr lang="en-US" dirty="0" smtClean="0"/>
              <a:t>Nice to have</a:t>
            </a:r>
            <a:br>
              <a:rPr lang="en-US" dirty="0" smtClean="0"/>
            </a:br>
            <a:r>
              <a:rPr lang="en-US" dirty="0" smtClean="0"/>
              <a:t/>
            </a:r>
            <a:br>
              <a:rPr lang="en-US" dirty="0" smtClean="0"/>
            </a:br>
            <a:r>
              <a:rPr lang="en-US" dirty="0" smtClean="0"/>
              <a:t>sound effects</a:t>
            </a:r>
            <a:br>
              <a:rPr lang="en-US" dirty="0" smtClean="0"/>
            </a:br>
            <a:r>
              <a:rPr lang="en-US" dirty="0" smtClean="0"/>
              <a:t>game over screen/toast</a:t>
            </a:r>
            <a:br>
              <a:rPr lang="en-US" dirty="0" smtClean="0"/>
            </a:br>
            <a:r>
              <a:rPr lang="en-US" dirty="0" smtClean="0"/>
              <a:t>prompts for new game upon level end</a:t>
            </a:r>
            <a:endParaRPr lang="en-NZ" dirty="0"/>
          </a:p>
        </p:txBody>
      </p:sp>
      <p:sp>
        <p:nvSpPr>
          <p:cNvPr id="8" name="Content Placeholder 2"/>
          <p:cNvSpPr txBox="1">
            <a:spLocks/>
          </p:cNvSpPr>
          <p:nvPr/>
        </p:nvSpPr>
        <p:spPr>
          <a:xfrm>
            <a:off x="4876800" y="1674881"/>
            <a:ext cx="4160157" cy="4784679"/>
          </a:xfrm>
          <a:prstGeom prst="rect">
            <a:avLst/>
          </a:prstGeom>
          <a:solidFill>
            <a:schemeClr val="accent2">
              <a:lumMod val="40000"/>
              <a:lumOff val="60000"/>
            </a:schemeClr>
          </a:solidFill>
        </p:spPr>
        <p:txBody>
          <a:bodyPr vert="horz" lIns="91440" tIns="45720" rIns="91440" bIns="45720" rtlCol="0">
            <a:normAutofit fontScale="6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200" b="1" dirty="0" smtClean="0"/>
              <a:t>What I implemented</a:t>
            </a:r>
            <a:r>
              <a:rPr lang="en-US" dirty="0" smtClean="0"/>
              <a:t/>
            </a:r>
            <a:br>
              <a:rPr lang="en-US" dirty="0" smtClean="0"/>
            </a:br>
            <a:endParaRPr lang="en-US" dirty="0" smtClean="0"/>
          </a:p>
          <a:p>
            <a:r>
              <a:rPr lang="en-US" b="1" dirty="0" smtClean="0"/>
              <a:t>MUST</a:t>
            </a:r>
            <a:r>
              <a:rPr lang="en-US" dirty="0" smtClean="0"/>
              <a:t/>
            </a:r>
            <a:br>
              <a:rPr lang="en-US" dirty="0" smtClean="0"/>
            </a:br>
            <a:r>
              <a:rPr lang="en-US" dirty="0"/>
              <a:t/>
            </a:r>
            <a:br>
              <a:rPr lang="en-US" dirty="0"/>
            </a:br>
            <a:r>
              <a:rPr lang="en-US" dirty="0"/>
              <a:t>Draw maze</a:t>
            </a:r>
            <a:br>
              <a:rPr lang="en-US" dirty="0"/>
            </a:br>
            <a:r>
              <a:rPr lang="en-US" dirty="0" err="1"/>
              <a:t>maze</a:t>
            </a:r>
            <a:r>
              <a:rPr lang="en-US" dirty="0"/>
              <a:t> should </a:t>
            </a:r>
            <a:r>
              <a:rPr lang="en-US" dirty="0" smtClean="0"/>
              <a:t>be </a:t>
            </a:r>
            <a:r>
              <a:rPr lang="en-US" dirty="0"/>
              <a:t>centered</a:t>
            </a:r>
            <a:br>
              <a:rPr lang="en-US" dirty="0"/>
            </a:br>
            <a:r>
              <a:rPr lang="en-US" dirty="0"/>
              <a:t>draw walls</a:t>
            </a:r>
            <a:br>
              <a:rPr lang="en-US" dirty="0"/>
            </a:br>
            <a:r>
              <a:rPr lang="en-US" dirty="0"/>
              <a:t>draw player</a:t>
            </a:r>
            <a:br>
              <a:rPr lang="en-US" dirty="0"/>
            </a:br>
            <a:r>
              <a:rPr lang="en-US" dirty="0"/>
              <a:t>draw floor</a:t>
            </a:r>
            <a:br>
              <a:rPr lang="en-US" dirty="0"/>
            </a:br>
            <a:r>
              <a:rPr lang="en-US" dirty="0"/>
              <a:t>draw target</a:t>
            </a:r>
            <a:br>
              <a:rPr lang="en-US" dirty="0"/>
            </a:br>
            <a:r>
              <a:rPr lang="en-US" dirty="0"/>
              <a:t>draw box on floor</a:t>
            </a:r>
            <a:br>
              <a:rPr lang="en-US" dirty="0"/>
            </a:br>
            <a:r>
              <a:rPr lang="en-US" dirty="0"/>
              <a:t>draw box on target</a:t>
            </a:r>
            <a:br>
              <a:rPr lang="en-US" dirty="0"/>
            </a:br>
            <a:r>
              <a:rPr lang="en-US" dirty="0"/>
              <a:t>build a controller</a:t>
            </a:r>
            <a:br>
              <a:rPr lang="en-US" dirty="0"/>
            </a:br>
            <a:r>
              <a:rPr lang="en-US" dirty="0"/>
              <a:t>have movement controls in each </a:t>
            </a:r>
            <a:r>
              <a:rPr lang="en-US" dirty="0" smtClean="0"/>
              <a:t>main </a:t>
            </a:r>
            <a:r>
              <a:rPr lang="en-US" dirty="0"/>
              <a:t>direction</a:t>
            </a:r>
            <a:br>
              <a:rPr lang="en-US" dirty="0"/>
            </a:br>
            <a:r>
              <a:rPr lang="en-US" dirty="0"/>
              <a:t>on screen elements must update in the model when updated on screen</a:t>
            </a:r>
            <a:br>
              <a:rPr lang="en-US" dirty="0"/>
            </a:br>
            <a:r>
              <a:rPr lang="en-US" dirty="0" smtClean="0"/>
              <a:t/>
            </a:r>
            <a:br>
              <a:rPr lang="en-US" dirty="0" smtClean="0"/>
            </a:br>
            <a:r>
              <a:rPr lang="en-US" b="1" dirty="0" smtClean="0"/>
              <a:t/>
            </a:r>
            <a:br>
              <a:rPr lang="en-US" b="1" dirty="0" smtClean="0"/>
            </a:br>
            <a:r>
              <a:rPr lang="en-US" b="1" dirty="0" smtClean="0"/>
              <a:t>Should</a:t>
            </a:r>
            <a:r>
              <a:rPr lang="en-US" dirty="0" smtClean="0"/>
              <a:t/>
            </a:r>
            <a:br>
              <a:rPr lang="en-US" dirty="0" smtClean="0"/>
            </a:br>
            <a:r>
              <a:rPr lang="en-US" dirty="0" smtClean="0"/>
              <a:t/>
            </a:r>
            <a:br>
              <a:rPr lang="en-US" dirty="0" smtClean="0"/>
            </a:br>
            <a:r>
              <a:rPr lang="en-US" dirty="0" smtClean="0"/>
              <a:t/>
            </a:r>
            <a:br>
              <a:rPr lang="en-US" dirty="0" smtClean="0"/>
            </a:br>
            <a:r>
              <a:rPr lang="en-US" dirty="0" smtClean="0"/>
              <a:t>main menu or context menu that allows restarting</a:t>
            </a:r>
            <a:br>
              <a:rPr lang="en-US" dirty="0" smtClean="0"/>
            </a:br>
            <a:r>
              <a:rPr lang="en-US" dirty="0" smtClean="0"/>
              <a:t>work on multiple display types (watch phone tablet)</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b="1" dirty="0" smtClean="0"/>
              <a:t>Nice to have</a:t>
            </a:r>
            <a:r>
              <a:rPr lang="en-US" dirty="0" smtClean="0"/>
              <a:t/>
            </a:r>
            <a:br>
              <a:rPr lang="en-US" dirty="0" smtClean="0"/>
            </a:br>
            <a:r>
              <a:rPr lang="en-US" dirty="0" smtClean="0"/>
              <a:t>game over screen/toast(Congratulate the player)</a:t>
            </a:r>
            <a:endParaRPr lang="en-NZ" dirty="0"/>
          </a:p>
        </p:txBody>
      </p:sp>
    </p:spTree>
    <p:extLst>
      <p:ext uri="{BB962C8B-B14F-4D97-AF65-F5344CB8AC3E}">
        <p14:creationId xmlns:p14="http://schemas.microsoft.com/office/powerpoint/2010/main" val="31298952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8866" y="642257"/>
            <a:ext cx="5211837" cy="1320800"/>
          </a:xfrm>
        </p:spPr>
        <p:txBody>
          <a:bodyPr/>
          <a:lstStyle/>
          <a:p>
            <a:r>
              <a:rPr lang="en-NZ" dirty="0" smtClean="0"/>
              <a:t>Playing the game Video</a:t>
            </a:r>
            <a:endParaRPr lang="en-NZ" dirty="0"/>
          </a:p>
        </p:txBody>
      </p:sp>
      <p:pic>
        <p:nvPicPr>
          <p:cNvPr id="6" name="990C3CD">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051152" y="1670083"/>
            <a:ext cx="2071688" cy="3881437"/>
          </a:xfr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570071" y="642257"/>
            <a:ext cx="1005510" cy="1005510"/>
          </a:xfrm>
          <a:prstGeom prst="rect">
            <a:avLst/>
          </a:prstGeom>
        </p:spPr>
      </p:pic>
      <p:sp>
        <p:nvSpPr>
          <p:cNvPr id="3" name="TextBox 2"/>
          <p:cNvSpPr txBox="1"/>
          <p:nvPr/>
        </p:nvSpPr>
        <p:spPr>
          <a:xfrm>
            <a:off x="4478229" y="5648898"/>
            <a:ext cx="1217534" cy="369332"/>
          </a:xfrm>
          <a:prstGeom prst="rect">
            <a:avLst/>
          </a:prstGeom>
          <a:noFill/>
        </p:spPr>
        <p:txBody>
          <a:bodyPr wrap="square" rtlCol="0">
            <a:spAutoFit/>
          </a:bodyPr>
          <a:lstStyle/>
          <a:p>
            <a:r>
              <a:rPr lang="en-NZ" dirty="0" smtClean="0"/>
              <a:t>Click Play</a:t>
            </a:r>
            <a:endParaRPr lang="en-NZ" dirty="0"/>
          </a:p>
        </p:txBody>
      </p:sp>
      <p:sp>
        <p:nvSpPr>
          <p:cNvPr id="7" name="TextBox 6"/>
          <p:cNvSpPr txBox="1"/>
          <p:nvPr/>
        </p:nvSpPr>
        <p:spPr>
          <a:xfrm>
            <a:off x="2072826" y="3197497"/>
            <a:ext cx="1959428" cy="2031325"/>
          </a:xfrm>
          <a:prstGeom prst="rect">
            <a:avLst/>
          </a:prstGeom>
          <a:noFill/>
        </p:spPr>
        <p:txBody>
          <a:bodyPr wrap="square" rtlCol="0">
            <a:spAutoFit/>
          </a:bodyPr>
          <a:lstStyle/>
          <a:p>
            <a:r>
              <a:rPr lang="en-NZ" dirty="0" smtClean="0"/>
              <a:t>It is a bit slow when running the game in emulator but it works great on real android device.</a:t>
            </a:r>
            <a:endParaRPr lang="en-NZ" dirty="0"/>
          </a:p>
        </p:txBody>
      </p:sp>
      <p:sp>
        <p:nvSpPr>
          <p:cNvPr id="8" name="TextBox 7"/>
          <p:cNvSpPr txBox="1"/>
          <p:nvPr/>
        </p:nvSpPr>
        <p:spPr>
          <a:xfrm>
            <a:off x="4478229" y="5942372"/>
            <a:ext cx="1217534" cy="369332"/>
          </a:xfrm>
          <a:prstGeom prst="rect">
            <a:avLst/>
          </a:prstGeom>
          <a:noFill/>
        </p:spPr>
        <p:txBody>
          <a:bodyPr wrap="square" rtlCol="0">
            <a:spAutoFit/>
          </a:bodyPr>
          <a:lstStyle/>
          <a:p>
            <a:pPr algn="ctr"/>
            <a:r>
              <a:rPr lang="en-NZ" dirty="0" smtClean="0"/>
              <a:t>Video</a:t>
            </a:r>
            <a:endParaRPr lang="en-NZ" dirty="0"/>
          </a:p>
        </p:txBody>
      </p:sp>
    </p:spTree>
    <p:extLst>
      <p:ext uri="{BB962C8B-B14F-4D97-AF65-F5344CB8AC3E}">
        <p14:creationId xmlns:p14="http://schemas.microsoft.com/office/powerpoint/2010/main" val="40864694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7019" y="566057"/>
            <a:ext cx="5897637" cy="1320800"/>
          </a:xfrm>
        </p:spPr>
        <p:txBody>
          <a:bodyPr/>
          <a:lstStyle/>
          <a:p>
            <a:r>
              <a:rPr lang="en-NZ" dirty="0" smtClean="0"/>
              <a:t>Code for drawing the maze</a:t>
            </a:r>
            <a:endParaRPr lang="en-NZ"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374128" y="457200"/>
            <a:ext cx="1005510" cy="1005510"/>
          </a:xfrm>
          <a:prstGeom prst="rect">
            <a:avLst/>
          </a:prstGeom>
        </p:spPr>
      </p:pic>
      <p:pic>
        <p:nvPicPr>
          <p:cNvPr id="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00685" y="2051731"/>
            <a:ext cx="3551571" cy="4264344"/>
          </a:xfr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4254" y="2051731"/>
            <a:ext cx="4284891" cy="4284891"/>
          </a:xfrm>
          <a:prstGeom prst="rect">
            <a:avLst/>
          </a:prstGeom>
        </p:spPr>
      </p:pic>
      <p:sp>
        <p:nvSpPr>
          <p:cNvPr id="7" name="TextBox 6"/>
          <p:cNvSpPr txBox="1"/>
          <p:nvPr/>
        </p:nvSpPr>
        <p:spPr>
          <a:xfrm>
            <a:off x="3449774" y="1467020"/>
            <a:ext cx="3108960" cy="369332"/>
          </a:xfrm>
          <a:prstGeom prst="rect">
            <a:avLst/>
          </a:prstGeom>
          <a:noFill/>
        </p:spPr>
        <p:txBody>
          <a:bodyPr wrap="square" rtlCol="0">
            <a:spAutoFit/>
          </a:bodyPr>
          <a:lstStyle/>
          <a:p>
            <a:r>
              <a:rPr lang="en-NZ" b="1" dirty="0" smtClean="0"/>
              <a:t>These are my own code</a:t>
            </a:r>
            <a:endParaRPr lang="en-NZ" b="1" dirty="0"/>
          </a:p>
        </p:txBody>
      </p:sp>
    </p:spTree>
    <p:extLst>
      <p:ext uri="{BB962C8B-B14F-4D97-AF65-F5344CB8AC3E}">
        <p14:creationId xmlns:p14="http://schemas.microsoft.com/office/powerpoint/2010/main" val="34826745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7019" y="566057"/>
            <a:ext cx="5897637" cy="1320800"/>
          </a:xfrm>
        </p:spPr>
        <p:txBody>
          <a:bodyPr/>
          <a:lstStyle/>
          <a:p>
            <a:r>
              <a:rPr lang="en-NZ" dirty="0" smtClean="0"/>
              <a:t>Code for drawing the maze</a:t>
            </a:r>
            <a:br>
              <a:rPr lang="en-NZ" dirty="0" smtClean="0"/>
            </a:br>
            <a:r>
              <a:rPr lang="en-NZ" dirty="0" smtClean="0"/>
              <a:t>continues…</a:t>
            </a:r>
            <a:endParaRPr lang="en-NZ"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374128" y="457200"/>
            <a:ext cx="1005510" cy="1005510"/>
          </a:xfrm>
          <a:prstGeom prst="rect">
            <a:avLst/>
          </a:prstGeom>
        </p:spPr>
      </p:pic>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74127" y="2171472"/>
            <a:ext cx="4210243" cy="4458223"/>
          </a:xfrm>
        </p:spPr>
      </p:pic>
    </p:spTree>
    <p:extLst>
      <p:ext uri="{BB962C8B-B14F-4D97-AF65-F5344CB8AC3E}">
        <p14:creationId xmlns:p14="http://schemas.microsoft.com/office/powerpoint/2010/main" val="23057861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7019" y="566057"/>
            <a:ext cx="6947021" cy="1320800"/>
          </a:xfrm>
        </p:spPr>
        <p:txBody>
          <a:bodyPr/>
          <a:lstStyle/>
          <a:p>
            <a:r>
              <a:rPr lang="en-NZ" dirty="0" smtClean="0"/>
              <a:t>Code for maze should be </a:t>
            </a:r>
            <a:r>
              <a:rPr lang="en-NZ" dirty="0" err="1" smtClean="0"/>
              <a:t>center</a:t>
            </a:r>
            <a:endParaRPr lang="en-NZ"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374128" y="457200"/>
            <a:ext cx="1005510" cy="1005510"/>
          </a:xfrm>
          <a:prstGeom prst="rect">
            <a:avLst/>
          </a:prstGeom>
        </p:spPr>
      </p:pic>
      <p:pic>
        <p:nvPicPr>
          <p:cNvPr id="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884034" y="2175132"/>
            <a:ext cx="4229690" cy="3143689"/>
          </a:xfrm>
        </p:spPr>
      </p:pic>
      <p:sp>
        <p:nvSpPr>
          <p:cNvPr id="7" name="TextBox 6"/>
          <p:cNvSpPr txBox="1"/>
          <p:nvPr/>
        </p:nvSpPr>
        <p:spPr>
          <a:xfrm>
            <a:off x="3449774" y="1467020"/>
            <a:ext cx="3108960" cy="369332"/>
          </a:xfrm>
          <a:prstGeom prst="rect">
            <a:avLst/>
          </a:prstGeom>
          <a:noFill/>
        </p:spPr>
        <p:txBody>
          <a:bodyPr wrap="square" rtlCol="0">
            <a:spAutoFit/>
          </a:bodyPr>
          <a:lstStyle/>
          <a:p>
            <a:r>
              <a:rPr lang="en-NZ" b="1" dirty="0" smtClean="0"/>
              <a:t>These are my own code</a:t>
            </a:r>
            <a:endParaRPr lang="en-NZ" b="1" dirty="0"/>
          </a:p>
        </p:txBody>
      </p:sp>
    </p:spTree>
    <p:extLst>
      <p:ext uri="{BB962C8B-B14F-4D97-AF65-F5344CB8AC3E}">
        <p14:creationId xmlns:p14="http://schemas.microsoft.com/office/powerpoint/2010/main" val="39882746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4099" y="515552"/>
            <a:ext cx="7392791" cy="1320800"/>
          </a:xfrm>
        </p:spPr>
        <p:txBody>
          <a:bodyPr>
            <a:normAutofit/>
          </a:bodyPr>
          <a:lstStyle/>
          <a:p>
            <a:r>
              <a:rPr lang="en-NZ" sz="2400" dirty="0" smtClean="0"/>
              <a:t>Code for draw wall, draw player, draw floor, draw target, draw box on floor, draw box on target.  </a:t>
            </a:r>
            <a:endParaRPr lang="en-NZ" sz="2400"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71208" y="406695"/>
            <a:ext cx="1005510" cy="1005510"/>
          </a:xfrm>
          <a:prstGeom prst="rect">
            <a:avLst/>
          </a:prstGeom>
        </p:spPr>
      </p:pic>
      <p:sp>
        <p:nvSpPr>
          <p:cNvPr id="6" name="TextBox 5"/>
          <p:cNvSpPr txBox="1"/>
          <p:nvPr/>
        </p:nvSpPr>
        <p:spPr>
          <a:xfrm>
            <a:off x="3449774" y="1467020"/>
            <a:ext cx="3108960" cy="369332"/>
          </a:xfrm>
          <a:prstGeom prst="rect">
            <a:avLst/>
          </a:prstGeom>
          <a:noFill/>
        </p:spPr>
        <p:txBody>
          <a:bodyPr wrap="square" rtlCol="0">
            <a:spAutoFit/>
          </a:bodyPr>
          <a:lstStyle/>
          <a:p>
            <a:r>
              <a:rPr lang="en-NZ" b="1" dirty="0" smtClean="0"/>
              <a:t>These are my own code</a:t>
            </a:r>
            <a:endParaRPr lang="en-NZ" b="1" dirty="0"/>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71208" y="1836352"/>
            <a:ext cx="3524742" cy="2610214"/>
          </a:xfr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1208" y="4268368"/>
            <a:ext cx="4474441" cy="2589632"/>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1211" y="1836352"/>
            <a:ext cx="7069607" cy="2279692"/>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27357" y="4132202"/>
            <a:ext cx="5014584" cy="2609284"/>
          </a:xfrm>
          <a:prstGeom prst="rect">
            <a:avLst/>
          </a:prstGeom>
        </p:spPr>
      </p:pic>
    </p:spTree>
    <p:extLst>
      <p:ext uri="{BB962C8B-B14F-4D97-AF65-F5344CB8AC3E}">
        <p14:creationId xmlns:p14="http://schemas.microsoft.com/office/powerpoint/2010/main" val="7917232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4099" y="515552"/>
            <a:ext cx="7449941" cy="1320800"/>
          </a:xfrm>
        </p:spPr>
        <p:txBody>
          <a:bodyPr>
            <a:normAutofit/>
          </a:bodyPr>
          <a:lstStyle/>
          <a:p>
            <a:r>
              <a:rPr lang="en-NZ" sz="2200" dirty="0" smtClean="0"/>
              <a:t>Code for draw wall, draw player, draw floor, draw target, draw box on floor, draw box on target continues…  </a:t>
            </a:r>
            <a:endParaRPr lang="en-NZ" sz="2200" dirty="0"/>
          </a:p>
        </p:txBody>
      </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71208" y="406695"/>
            <a:ext cx="1005510" cy="1005510"/>
          </a:xfrm>
          <a:prstGeom prst="rect">
            <a:avLst/>
          </a:prstGeom>
        </p:spPr>
      </p:pic>
      <p:sp>
        <p:nvSpPr>
          <p:cNvPr id="6" name="TextBox 5"/>
          <p:cNvSpPr txBox="1"/>
          <p:nvPr/>
        </p:nvSpPr>
        <p:spPr>
          <a:xfrm>
            <a:off x="3449774" y="1467020"/>
            <a:ext cx="3108960" cy="369332"/>
          </a:xfrm>
          <a:prstGeom prst="rect">
            <a:avLst/>
          </a:prstGeom>
          <a:noFill/>
        </p:spPr>
        <p:txBody>
          <a:bodyPr wrap="square" rtlCol="0">
            <a:spAutoFit/>
          </a:bodyPr>
          <a:lstStyle/>
          <a:p>
            <a:r>
              <a:rPr lang="en-NZ" b="1" dirty="0" smtClean="0"/>
              <a:t>These are my own code</a:t>
            </a:r>
            <a:endParaRPr lang="en-NZ" b="1" dirty="0"/>
          </a:p>
        </p:txBody>
      </p:sp>
      <p:pic>
        <p:nvPicPr>
          <p:cNvPr id="5" name="Content Placeholder 4"/>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2785089" y="1836352"/>
            <a:ext cx="5135901" cy="4853192"/>
          </a:xfrm>
        </p:spPr>
      </p:pic>
      <p:pic>
        <p:nvPicPr>
          <p:cNvPr id="8" name="990C3C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428196" y="1955833"/>
            <a:ext cx="2071688" cy="3881437"/>
          </a:xfrm>
          <a:prstGeom prst="rect">
            <a:avLst/>
          </a:prstGeom>
        </p:spPr>
      </p:pic>
    </p:spTree>
    <p:extLst>
      <p:ext uri="{BB962C8B-B14F-4D97-AF65-F5344CB8AC3E}">
        <p14:creationId xmlns:p14="http://schemas.microsoft.com/office/powerpoint/2010/main" val="39607815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1168</TotalTime>
  <Words>2014</Words>
  <Application>Microsoft Office PowerPoint</Application>
  <PresentationFormat>Widescreen</PresentationFormat>
  <Paragraphs>176</Paragraphs>
  <Slides>20</Slides>
  <Notes>18</Notes>
  <HiddenSlides>0</HiddenSlides>
  <MMClips>4</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SimSun</vt:lpstr>
      <vt:lpstr>Arial</vt:lpstr>
      <vt:lpstr>Calibri</vt:lpstr>
      <vt:lpstr>Calibri Light</vt:lpstr>
      <vt:lpstr>Times New Roman</vt:lpstr>
      <vt:lpstr>Trebuchet MS</vt:lpstr>
      <vt:lpstr>Wingdings 3</vt:lpstr>
      <vt:lpstr>Facet</vt:lpstr>
      <vt:lpstr>PR282 JAVA SOKOBAN </vt:lpstr>
      <vt:lpstr>This is the first page of my application</vt:lpstr>
      <vt:lpstr>MoSoCow for the Game</vt:lpstr>
      <vt:lpstr>Playing the game Video</vt:lpstr>
      <vt:lpstr>Code for drawing the maze</vt:lpstr>
      <vt:lpstr>Code for drawing the maze continues…</vt:lpstr>
      <vt:lpstr>Code for maze should be center</vt:lpstr>
      <vt:lpstr>Code for draw wall, draw player, draw floor, draw target, draw box on floor, draw box on target.  </vt:lpstr>
      <vt:lpstr>Code for draw wall, draw player, draw floor, draw target, draw box on floor, draw box on target continues…  </vt:lpstr>
      <vt:lpstr>Code for Build a Controller, have movement controls in each main direction on screen elements must update in the model when updated on screen</vt:lpstr>
      <vt:lpstr>Code for Build a Controller, have movement controls in each main direction on screen elements must update in the model when updated on screen continues….</vt:lpstr>
      <vt:lpstr>Building the map(Designer) MoSoCow</vt:lpstr>
      <vt:lpstr>Building the map Video</vt:lpstr>
      <vt:lpstr>Code for Can enter number into textbox to set height, Can enter number into textbox to set width </vt:lpstr>
      <vt:lpstr>Code for Click button to load map and to create new map  </vt:lpstr>
      <vt:lpstr>Code for Click button to load map and to create new map continues…  </vt:lpstr>
      <vt:lpstr>Code for Click button to load map and to create new map continues…  </vt:lpstr>
      <vt:lpstr>Code for Flip map on device orientation change </vt:lpstr>
      <vt:lpstr>Summary of marks expected(GAME) </vt:lpstr>
      <vt:lpstr>Summary of marks expected(Designer) </vt:lpstr>
    </vt:vector>
  </TitlesOfParts>
  <Company>Christchurch Polytechnic Institute of Technology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Gabiana</dc:creator>
  <cp:lastModifiedBy>James Gabiana</cp:lastModifiedBy>
  <cp:revision>202</cp:revision>
  <dcterms:created xsi:type="dcterms:W3CDTF">2015-07-01T03:20:55Z</dcterms:created>
  <dcterms:modified xsi:type="dcterms:W3CDTF">2015-07-02T10:06:32Z</dcterms:modified>
</cp:coreProperties>
</file>